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0" r:id="rId4"/>
    <p:sldId id="316" r:id="rId5"/>
    <p:sldId id="288" r:id="rId6"/>
    <p:sldId id="300" r:id="rId7"/>
    <p:sldId id="301" r:id="rId8"/>
    <p:sldId id="302" r:id="rId9"/>
    <p:sldId id="289" r:id="rId10"/>
    <p:sldId id="304" r:id="rId11"/>
    <p:sldId id="305" r:id="rId12"/>
    <p:sldId id="306" r:id="rId13"/>
    <p:sldId id="307" r:id="rId14"/>
    <p:sldId id="308" r:id="rId15"/>
    <p:sldId id="309" r:id="rId16"/>
    <p:sldId id="317" r:id="rId17"/>
    <p:sldId id="266" r:id="rId18"/>
    <p:sldId id="263" r:id="rId19"/>
    <p:sldId id="258" r:id="rId20"/>
    <p:sldId id="311" r:id="rId21"/>
    <p:sldId id="312" r:id="rId22"/>
    <p:sldId id="313" r:id="rId23"/>
    <p:sldId id="314" r:id="rId24"/>
    <p:sldId id="321" r:id="rId25"/>
    <p:sldId id="272" r:id="rId26"/>
    <p:sldId id="267" r:id="rId27"/>
    <p:sldId id="287" r:id="rId28"/>
    <p:sldId id="320" r:id="rId29"/>
    <p:sldId id="268" r:id="rId30"/>
    <p:sldId id="310" r:id="rId31"/>
    <p:sldId id="315" r:id="rId32"/>
    <p:sldId id="322" r:id="rId33"/>
    <p:sldId id="294" r:id="rId34"/>
  </p:sldIdLst>
  <p:sldSz cx="18288000" cy="10287000"/>
  <p:notesSz cx="6858000" cy="9144000"/>
  <p:embeddedFontLst>
    <p:embeddedFont>
      <p:font typeface="Abadi" panose="020B0604020104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eeling Passionate" panose="020B0604020202020204" charset="0"/>
      <p:regular r:id="rId41"/>
    </p:embeddedFont>
    <p:embeddedFont>
      <p:font typeface="Flatory Slab" panose="020B0604020202020204" charset="-34"/>
      <p:regular r:id="rId42"/>
    </p:embeddedFont>
    <p:embeddedFont>
      <p:font typeface="Flatory Slab Bold" panose="020B0604020202020204" charset="-34"/>
      <p:regular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  <p:embeddedFont>
      <p:font typeface="Open Sans" panose="020B0604020202020204" charset="0"/>
      <p:regular r:id="rId48"/>
      <p:bold r:id="rId49"/>
      <p:italic r:id="rId50"/>
      <p:boldItalic r:id="rId51"/>
    </p:embeddedFont>
    <p:embeddedFont>
      <p:font typeface="Rubik Vinyl" panose="020B0604020202020204" charset="-79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22" autoAdjust="0"/>
  </p:normalViewPr>
  <p:slideViewPr>
    <p:cSldViewPr>
      <p:cViewPr varScale="1">
        <p:scale>
          <a:sx n="73" d="100"/>
          <a:sy n="73" d="100"/>
        </p:scale>
        <p:origin x="62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AC21E-3685-4BC7-A419-AB9852D1E54E}" type="datetimeFigureOut">
              <a:rPr lang="es-CL" smtClean="0"/>
              <a:t>06-05-2025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9D992-861A-4B78-82BB-3C88DACF018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073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9301F-8B83-F64F-B0B3-8F165A6DA49A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9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4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3.svg"/><Relationship Id="rId5" Type="http://schemas.openxmlformats.org/officeDocument/2006/relationships/image" Target="../media/image49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svg"/><Relationship Id="rId7" Type="http://schemas.openxmlformats.org/officeDocument/2006/relationships/image" Target="../media/image5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svg"/><Relationship Id="rId7" Type="http://schemas.openxmlformats.org/officeDocument/2006/relationships/image" Target="../media/image5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svg"/><Relationship Id="rId7" Type="http://schemas.openxmlformats.org/officeDocument/2006/relationships/image" Target="../media/image5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7.svg"/><Relationship Id="rId4" Type="http://schemas.openxmlformats.org/officeDocument/2006/relationships/image" Target="../media/image48.png"/><Relationship Id="rId9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sv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90.svg"/><Relationship Id="rId7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spreadsheets/d/1To58OW1HTVam3e6Um5BtGObPqRhgeHxL/edit?gid=950130786#gid=950130786" TargetMode="External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05980" y="887331"/>
            <a:ext cx="9276039" cy="167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22"/>
              </a:lnSpc>
            </a:pPr>
            <a:r>
              <a:rPr lang="en-US" sz="12329" dirty="0">
                <a:solidFill>
                  <a:srgbClr val="8F252A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2º </a:t>
            </a:r>
            <a:r>
              <a:rPr lang="en-US" sz="12329" dirty="0" err="1">
                <a:solidFill>
                  <a:srgbClr val="8F252A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reunión</a:t>
            </a:r>
            <a:endParaRPr lang="en-US" sz="12329" dirty="0">
              <a:solidFill>
                <a:srgbClr val="8F252A"/>
              </a:solidFill>
              <a:latin typeface="Feeling Passionate"/>
              <a:ea typeface="Feeling Passionate"/>
              <a:cs typeface="Feeling Passionate"/>
              <a:sym typeface="Feeling Passionate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14393" y="2360461"/>
            <a:ext cx="13300653" cy="208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30"/>
              </a:lnSpc>
            </a:pPr>
            <a:r>
              <a:rPr lang="en-US" sz="15076">
                <a:solidFill>
                  <a:srgbClr val="000000"/>
                </a:solidFill>
                <a:latin typeface="Rubik Vinyl"/>
                <a:ea typeface="Rubik Vinyl"/>
                <a:cs typeface="Rubik Vinyl"/>
                <a:sym typeface="Rubik Vinyl"/>
              </a:rPr>
              <a:t>DE PADRES</a:t>
            </a:r>
          </a:p>
        </p:txBody>
      </p:sp>
      <p:sp>
        <p:nvSpPr>
          <p:cNvPr id="4" name="Freeform 4"/>
          <p:cNvSpPr/>
          <p:nvPr/>
        </p:nvSpPr>
        <p:spPr>
          <a:xfrm rot="1888136">
            <a:off x="14090109" y="1391724"/>
            <a:ext cx="3252993" cy="2096825"/>
          </a:xfrm>
          <a:custGeom>
            <a:avLst/>
            <a:gdLst/>
            <a:ahLst/>
            <a:cxnLst/>
            <a:rect l="l" t="t" r="r" b="b"/>
            <a:pathLst>
              <a:path w="3252993" h="2096825">
                <a:moveTo>
                  <a:pt x="0" y="0"/>
                </a:moveTo>
                <a:lnTo>
                  <a:pt x="3252993" y="0"/>
                </a:lnTo>
                <a:lnTo>
                  <a:pt x="3252993" y="2096825"/>
                </a:lnTo>
                <a:lnTo>
                  <a:pt x="0" y="2096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401071" y="6174060"/>
            <a:ext cx="18127297" cy="4667779"/>
          </a:xfrm>
          <a:custGeom>
            <a:avLst/>
            <a:gdLst/>
            <a:ahLst/>
            <a:cxnLst/>
            <a:rect l="l" t="t" r="r" b="b"/>
            <a:pathLst>
              <a:path w="18127297" h="4667779">
                <a:moveTo>
                  <a:pt x="0" y="0"/>
                </a:moveTo>
                <a:lnTo>
                  <a:pt x="18127296" y="0"/>
                </a:lnTo>
                <a:lnTo>
                  <a:pt x="18127296" y="4667779"/>
                </a:lnTo>
                <a:lnTo>
                  <a:pt x="0" y="4667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 rot="-5256777">
            <a:off x="1538778" y="1518199"/>
            <a:ext cx="3252993" cy="2096825"/>
          </a:xfrm>
          <a:custGeom>
            <a:avLst/>
            <a:gdLst/>
            <a:ahLst/>
            <a:cxnLst/>
            <a:rect l="l" t="t" r="r" b="b"/>
            <a:pathLst>
              <a:path w="3252993" h="2096825">
                <a:moveTo>
                  <a:pt x="0" y="0"/>
                </a:moveTo>
                <a:lnTo>
                  <a:pt x="3252993" y="0"/>
                </a:lnTo>
                <a:lnTo>
                  <a:pt x="3252993" y="2096825"/>
                </a:lnTo>
                <a:lnTo>
                  <a:pt x="0" y="2096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60703" y="451895"/>
            <a:ext cx="2242518" cy="2359652"/>
          </a:xfrm>
          <a:custGeom>
            <a:avLst/>
            <a:gdLst/>
            <a:ahLst/>
            <a:cxnLst/>
            <a:rect l="l" t="t" r="r" b="b"/>
            <a:pathLst>
              <a:path w="2242518" h="2359652">
                <a:moveTo>
                  <a:pt x="0" y="0"/>
                </a:moveTo>
                <a:lnTo>
                  <a:pt x="2242519" y="0"/>
                </a:lnTo>
                <a:lnTo>
                  <a:pt x="2242519" y="2359652"/>
                </a:lnTo>
                <a:lnTo>
                  <a:pt x="0" y="23596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576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4933504" y="4335733"/>
            <a:ext cx="8420993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apoderados y apoderadas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03571" y="5527442"/>
            <a:ext cx="5171281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colegio saucache 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5317" y="2496463"/>
            <a:ext cx="4921440" cy="3075900"/>
          </a:xfrm>
          <a:custGeom>
            <a:avLst/>
            <a:gdLst/>
            <a:ahLst/>
            <a:cxnLst/>
            <a:rect l="l" t="t" r="r" b="b"/>
            <a:pathLst>
              <a:path w="4921440" h="3075900">
                <a:moveTo>
                  <a:pt x="0" y="0"/>
                </a:moveTo>
                <a:lnTo>
                  <a:pt x="4921439" y="0"/>
                </a:lnTo>
                <a:lnTo>
                  <a:pt x="4921439" y="3075900"/>
                </a:lnTo>
                <a:lnTo>
                  <a:pt x="0" y="3075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 rot="2805161">
            <a:off x="16495002" y="682103"/>
            <a:ext cx="1528597" cy="1056121"/>
          </a:xfrm>
          <a:custGeom>
            <a:avLst/>
            <a:gdLst/>
            <a:ahLst/>
            <a:cxnLst/>
            <a:rect l="l" t="t" r="r" b="b"/>
            <a:pathLst>
              <a:path w="1528597" h="1056121">
                <a:moveTo>
                  <a:pt x="0" y="0"/>
                </a:moveTo>
                <a:lnTo>
                  <a:pt x="1528596" y="0"/>
                </a:lnTo>
                <a:lnTo>
                  <a:pt x="1528596" y="1056122"/>
                </a:lnTo>
                <a:lnTo>
                  <a:pt x="0" y="1056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11496684" y="2035089"/>
            <a:ext cx="5519284" cy="3449553"/>
          </a:xfrm>
          <a:custGeom>
            <a:avLst/>
            <a:gdLst/>
            <a:ahLst/>
            <a:cxnLst/>
            <a:rect l="l" t="t" r="r" b="b"/>
            <a:pathLst>
              <a:path w="5519284" h="3449553">
                <a:moveTo>
                  <a:pt x="0" y="0"/>
                </a:moveTo>
                <a:lnTo>
                  <a:pt x="5519284" y="0"/>
                </a:lnTo>
                <a:lnTo>
                  <a:pt x="5519284" y="3449553"/>
                </a:lnTo>
                <a:lnTo>
                  <a:pt x="0" y="3449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5170220" y="4799882"/>
            <a:ext cx="7133469" cy="4458418"/>
          </a:xfrm>
          <a:custGeom>
            <a:avLst/>
            <a:gdLst/>
            <a:ahLst/>
            <a:cxnLst/>
            <a:rect l="l" t="t" r="r" b="b"/>
            <a:pathLst>
              <a:path w="7133469" h="4458418">
                <a:moveTo>
                  <a:pt x="0" y="0"/>
                </a:moveTo>
                <a:lnTo>
                  <a:pt x="7133469" y="0"/>
                </a:lnTo>
                <a:lnTo>
                  <a:pt x="7133469" y="4458418"/>
                </a:lnTo>
                <a:lnTo>
                  <a:pt x="0" y="4458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 rot="6770354">
            <a:off x="432858" y="8402852"/>
            <a:ext cx="1528597" cy="1056121"/>
          </a:xfrm>
          <a:custGeom>
            <a:avLst/>
            <a:gdLst/>
            <a:ahLst/>
            <a:cxnLst/>
            <a:rect l="l" t="t" r="r" b="b"/>
            <a:pathLst>
              <a:path w="1528597" h="1056121">
                <a:moveTo>
                  <a:pt x="0" y="0"/>
                </a:moveTo>
                <a:lnTo>
                  <a:pt x="1528596" y="0"/>
                </a:lnTo>
                <a:lnTo>
                  <a:pt x="1528596" y="1056121"/>
                </a:lnTo>
                <a:lnTo>
                  <a:pt x="0" y="1056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 rot="-1482909">
            <a:off x="339026" y="463986"/>
            <a:ext cx="1781098" cy="1706615"/>
          </a:xfrm>
          <a:custGeom>
            <a:avLst/>
            <a:gdLst/>
            <a:ahLst/>
            <a:cxnLst/>
            <a:rect l="l" t="t" r="r" b="b"/>
            <a:pathLst>
              <a:path w="1781098" h="1706615">
                <a:moveTo>
                  <a:pt x="0" y="0"/>
                </a:moveTo>
                <a:lnTo>
                  <a:pt x="1781098" y="0"/>
                </a:lnTo>
                <a:lnTo>
                  <a:pt x="1781098" y="1706616"/>
                </a:lnTo>
                <a:lnTo>
                  <a:pt x="0" y="1706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 rot="9432021">
            <a:off x="16125419" y="7772881"/>
            <a:ext cx="1781098" cy="1706615"/>
          </a:xfrm>
          <a:custGeom>
            <a:avLst/>
            <a:gdLst/>
            <a:ahLst/>
            <a:cxnLst/>
            <a:rect l="l" t="t" r="r" b="b"/>
            <a:pathLst>
              <a:path w="1781098" h="1706615">
                <a:moveTo>
                  <a:pt x="0" y="0"/>
                </a:moveTo>
                <a:lnTo>
                  <a:pt x="1781098" y="0"/>
                </a:lnTo>
                <a:lnTo>
                  <a:pt x="1781098" y="1706616"/>
                </a:lnTo>
                <a:lnTo>
                  <a:pt x="0" y="1706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 rot="-10800000">
            <a:off x="7153245" y="3209797"/>
            <a:ext cx="3239300" cy="2170331"/>
          </a:xfrm>
          <a:custGeom>
            <a:avLst/>
            <a:gdLst/>
            <a:ahLst/>
            <a:cxnLst/>
            <a:rect l="l" t="t" r="r" b="b"/>
            <a:pathLst>
              <a:path w="3239300" h="2170331">
                <a:moveTo>
                  <a:pt x="0" y="0"/>
                </a:moveTo>
                <a:lnTo>
                  <a:pt x="3239300" y="0"/>
                </a:lnTo>
                <a:lnTo>
                  <a:pt x="3239300" y="2170331"/>
                </a:lnTo>
                <a:lnTo>
                  <a:pt x="0" y="21703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TextBox 10"/>
          <p:cNvSpPr txBox="1"/>
          <p:nvPr/>
        </p:nvSpPr>
        <p:spPr>
          <a:xfrm>
            <a:off x="1411127" y="3562683"/>
            <a:ext cx="5005629" cy="77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9"/>
              </a:lnSpc>
            </a:pPr>
            <a:r>
              <a:rPr lang="en-US" sz="534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Entre estudiantes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04705" y="3014962"/>
            <a:ext cx="5005629" cy="1527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9"/>
              </a:lnSpc>
            </a:pPr>
            <a:r>
              <a:rPr lang="en-US" sz="534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De adulto a estudiante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05935" y="6197976"/>
            <a:ext cx="5662040" cy="182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6"/>
              </a:lnSpc>
            </a:pPr>
            <a:r>
              <a:rPr lang="en-US" sz="4267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De estudiante o apoderado a un docente o asistente de la eduación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64591" y="283797"/>
            <a:ext cx="11158817" cy="1527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9"/>
              </a:lnSpc>
            </a:pPr>
            <a:r>
              <a:rPr lang="en-US" sz="5341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PROTOCOLO FRENTE A MALTRATO ESCOLAR Y/O AGRESIÓN FÍSICA, PSICOLÓGICA Y SOCIAL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6530" y="0"/>
            <a:ext cx="18376916" cy="13188411"/>
            <a:chOff x="0" y="0"/>
            <a:chExt cx="24502555" cy="17584548"/>
          </a:xfrm>
        </p:grpSpPr>
        <p:sp>
          <p:nvSpPr>
            <p:cNvPr id="3" name="Freeform 3"/>
            <p:cNvSpPr/>
            <p:nvPr/>
          </p:nvSpPr>
          <p:spPr>
            <a:xfrm rot="5400000">
              <a:off x="3684702" y="-3233305"/>
              <a:ext cx="17351890" cy="24283816"/>
            </a:xfrm>
            <a:custGeom>
              <a:avLst/>
              <a:gdLst/>
              <a:ahLst/>
              <a:cxnLst/>
              <a:rect l="l" t="t" r="r" b="b"/>
              <a:pathLst>
                <a:path w="17351890" h="24283816">
                  <a:moveTo>
                    <a:pt x="0" y="0"/>
                  </a:moveTo>
                  <a:lnTo>
                    <a:pt x="17351890" y="0"/>
                  </a:lnTo>
                  <a:lnTo>
                    <a:pt x="17351890" y="24283816"/>
                  </a:lnTo>
                  <a:lnTo>
                    <a:pt x="0" y="24283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3465963" y="-3465963"/>
              <a:ext cx="17351890" cy="24283816"/>
            </a:xfrm>
            <a:custGeom>
              <a:avLst/>
              <a:gdLst/>
              <a:ahLst/>
              <a:cxnLst/>
              <a:rect l="l" t="t" r="r" b="b"/>
              <a:pathLst>
                <a:path w="17351890" h="24283816">
                  <a:moveTo>
                    <a:pt x="0" y="0"/>
                  </a:moveTo>
                  <a:lnTo>
                    <a:pt x="17351890" y="0"/>
                  </a:lnTo>
                  <a:lnTo>
                    <a:pt x="17351890" y="24283816"/>
                  </a:lnTo>
                  <a:lnTo>
                    <a:pt x="0" y="24283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5" name="Freeform 5"/>
          <p:cNvSpPr/>
          <p:nvPr/>
        </p:nvSpPr>
        <p:spPr>
          <a:xfrm rot="-2493651" flipH="1">
            <a:off x="15145469" y="7787986"/>
            <a:ext cx="1915907" cy="1323718"/>
          </a:xfrm>
          <a:custGeom>
            <a:avLst/>
            <a:gdLst/>
            <a:ahLst/>
            <a:cxnLst/>
            <a:rect l="l" t="t" r="r" b="b"/>
            <a:pathLst>
              <a:path w="1915907" h="1323718">
                <a:moveTo>
                  <a:pt x="1915907" y="0"/>
                </a:moveTo>
                <a:lnTo>
                  <a:pt x="0" y="0"/>
                </a:lnTo>
                <a:lnTo>
                  <a:pt x="0" y="1323718"/>
                </a:lnTo>
                <a:lnTo>
                  <a:pt x="1915907" y="1323718"/>
                </a:lnTo>
                <a:lnTo>
                  <a:pt x="19159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 rot="130770">
            <a:off x="11468096" y="898884"/>
            <a:ext cx="1005660" cy="1115850"/>
          </a:xfrm>
          <a:custGeom>
            <a:avLst/>
            <a:gdLst/>
            <a:ahLst/>
            <a:cxnLst/>
            <a:rect l="l" t="t" r="r" b="b"/>
            <a:pathLst>
              <a:path w="1005660" h="1115850">
                <a:moveTo>
                  <a:pt x="0" y="0"/>
                </a:moveTo>
                <a:lnTo>
                  <a:pt x="1005660" y="0"/>
                </a:lnTo>
                <a:lnTo>
                  <a:pt x="1005660" y="1115850"/>
                </a:lnTo>
                <a:lnTo>
                  <a:pt x="0" y="1115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TextBox 7"/>
          <p:cNvSpPr txBox="1"/>
          <p:nvPr/>
        </p:nvSpPr>
        <p:spPr>
          <a:xfrm>
            <a:off x="3927881" y="2921112"/>
            <a:ext cx="10288093" cy="536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2"/>
              </a:lnSpc>
            </a:pPr>
            <a:r>
              <a:rPr lang="en-US" sz="2742" b="1">
                <a:solidFill>
                  <a:srgbClr val="000000"/>
                </a:solidFill>
                <a:latin typeface="TT Hazelnuts Bold"/>
                <a:ea typeface="TT Hazelnuts Bold"/>
                <a:cs typeface="TT Hazelnuts Bold"/>
                <a:sym typeface="TT Hazelnuts Bold"/>
              </a:rPr>
              <a:t>Maltrato escolar:</a:t>
            </a:r>
            <a:r>
              <a:rPr lang="en-US" sz="2742">
                <a:solidFill>
                  <a:srgbClr val="000000"/>
                </a:solidFill>
                <a:latin typeface="TT Hazelnuts"/>
                <a:ea typeface="TT Hazelnuts"/>
                <a:cs typeface="TT Hazelnuts"/>
                <a:sym typeface="TT Hazelnuts"/>
              </a:rPr>
              <a:t> Toda acción u omisión que afecte la integridad física, psicológica o social de un miembro de la comunidad educativa.</a:t>
            </a:r>
          </a:p>
          <a:p>
            <a:pPr algn="just">
              <a:lnSpc>
                <a:spcPts val="3592"/>
              </a:lnSpc>
            </a:pPr>
            <a:endParaRPr lang="en-US" sz="2742">
              <a:solidFill>
                <a:srgbClr val="000000"/>
              </a:solidFill>
              <a:latin typeface="TT Hazelnuts"/>
              <a:ea typeface="TT Hazelnuts"/>
              <a:cs typeface="TT Hazelnuts"/>
              <a:sym typeface="TT Hazelnuts"/>
            </a:endParaRPr>
          </a:p>
          <a:p>
            <a:pPr algn="just">
              <a:lnSpc>
                <a:spcPts val="3592"/>
              </a:lnSpc>
            </a:pPr>
            <a:r>
              <a:rPr lang="en-US" sz="2742" b="1">
                <a:solidFill>
                  <a:srgbClr val="000000"/>
                </a:solidFill>
                <a:latin typeface="TT Hazelnuts Bold"/>
                <a:ea typeface="TT Hazelnuts Bold"/>
                <a:cs typeface="TT Hazelnuts Bold"/>
                <a:sym typeface="TT Hazelnuts Bold"/>
              </a:rPr>
              <a:t>Agresión física:</a:t>
            </a:r>
            <a:r>
              <a:rPr lang="en-US" sz="2742">
                <a:solidFill>
                  <a:srgbClr val="000000"/>
                </a:solidFill>
                <a:latin typeface="TT Hazelnuts"/>
                <a:ea typeface="TT Hazelnuts"/>
                <a:cs typeface="TT Hazelnuts"/>
                <a:sym typeface="TT Hazelnuts"/>
              </a:rPr>
              <a:t> Golpes, empujones, rasguños, escupitajos u otras acciones que provoquen daño corporal.</a:t>
            </a:r>
          </a:p>
          <a:p>
            <a:pPr algn="just">
              <a:lnSpc>
                <a:spcPts val="3592"/>
              </a:lnSpc>
            </a:pPr>
            <a:endParaRPr lang="en-US" sz="2742">
              <a:solidFill>
                <a:srgbClr val="000000"/>
              </a:solidFill>
              <a:latin typeface="TT Hazelnuts"/>
              <a:ea typeface="TT Hazelnuts"/>
              <a:cs typeface="TT Hazelnuts"/>
              <a:sym typeface="TT Hazelnuts"/>
            </a:endParaRPr>
          </a:p>
          <a:p>
            <a:pPr algn="just">
              <a:lnSpc>
                <a:spcPts val="3592"/>
              </a:lnSpc>
            </a:pPr>
            <a:r>
              <a:rPr lang="en-US" sz="2742" b="1">
                <a:solidFill>
                  <a:srgbClr val="000000"/>
                </a:solidFill>
                <a:latin typeface="TT Hazelnuts Bold"/>
                <a:ea typeface="TT Hazelnuts Bold"/>
                <a:cs typeface="TT Hazelnuts Bold"/>
                <a:sym typeface="TT Hazelnuts Bold"/>
              </a:rPr>
              <a:t>Agresión psicológica: </a:t>
            </a:r>
            <a:r>
              <a:rPr lang="en-US" sz="2742">
                <a:solidFill>
                  <a:srgbClr val="000000"/>
                </a:solidFill>
                <a:latin typeface="TT Hazelnuts"/>
                <a:ea typeface="TT Hazelnuts"/>
                <a:cs typeface="TT Hazelnuts"/>
                <a:sym typeface="TT Hazelnuts"/>
              </a:rPr>
              <a:t>Insultos, amenazas, chantajes, burlas,  hostigamiento verbal o emocional.</a:t>
            </a:r>
          </a:p>
          <a:p>
            <a:pPr algn="just">
              <a:lnSpc>
                <a:spcPts val="3592"/>
              </a:lnSpc>
            </a:pPr>
            <a:endParaRPr lang="en-US" sz="2742">
              <a:solidFill>
                <a:srgbClr val="000000"/>
              </a:solidFill>
              <a:latin typeface="TT Hazelnuts"/>
              <a:ea typeface="TT Hazelnuts"/>
              <a:cs typeface="TT Hazelnuts"/>
              <a:sym typeface="TT Hazelnuts"/>
            </a:endParaRPr>
          </a:p>
          <a:p>
            <a:pPr algn="just">
              <a:lnSpc>
                <a:spcPts val="3592"/>
              </a:lnSpc>
            </a:pPr>
            <a:r>
              <a:rPr lang="en-US" sz="2742" b="1">
                <a:solidFill>
                  <a:srgbClr val="000000"/>
                </a:solidFill>
                <a:latin typeface="TT Hazelnuts Bold"/>
                <a:ea typeface="TT Hazelnuts Bold"/>
                <a:cs typeface="TT Hazelnuts Bold"/>
                <a:sym typeface="TT Hazelnuts Bold"/>
              </a:rPr>
              <a:t>Agresión social: </a:t>
            </a:r>
            <a:r>
              <a:rPr lang="en-US" sz="2742">
                <a:solidFill>
                  <a:srgbClr val="000000"/>
                </a:solidFill>
                <a:latin typeface="TT Hazelnuts"/>
                <a:ea typeface="TT Hazelnuts"/>
                <a:cs typeface="TT Hazelnuts"/>
                <a:sym typeface="TT Hazelnuts"/>
              </a:rPr>
              <a:t>Aislamiento, desprestigio social, divulgación de información falsa o injuriosa.</a:t>
            </a:r>
          </a:p>
        </p:txBody>
      </p:sp>
      <p:sp>
        <p:nvSpPr>
          <p:cNvPr id="8" name="Freeform 8"/>
          <p:cNvSpPr/>
          <p:nvPr/>
        </p:nvSpPr>
        <p:spPr>
          <a:xfrm rot="9165455" flipH="1">
            <a:off x="-736586" y="1645887"/>
            <a:ext cx="4344041" cy="1753413"/>
          </a:xfrm>
          <a:custGeom>
            <a:avLst/>
            <a:gdLst/>
            <a:ahLst/>
            <a:cxnLst/>
            <a:rect l="l" t="t" r="r" b="b"/>
            <a:pathLst>
              <a:path w="4344041" h="1753413">
                <a:moveTo>
                  <a:pt x="4344041" y="0"/>
                </a:moveTo>
                <a:lnTo>
                  <a:pt x="0" y="0"/>
                </a:lnTo>
                <a:lnTo>
                  <a:pt x="0" y="1753413"/>
                </a:lnTo>
                <a:lnTo>
                  <a:pt x="4344041" y="1753413"/>
                </a:lnTo>
                <a:lnTo>
                  <a:pt x="434404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TextBox 9"/>
          <p:cNvSpPr txBox="1"/>
          <p:nvPr/>
        </p:nvSpPr>
        <p:spPr>
          <a:xfrm>
            <a:off x="3492519" y="1382671"/>
            <a:ext cx="11158817" cy="1086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71"/>
              </a:lnSpc>
            </a:pPr>
            <a:r>
              <a:rPr lang="en-US" sz="754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A CONSIDERAR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124599"/>
            <a:chOff x="0" y="0"/>
            <a:chExt cx="24384000" cy="17499466"/>
          </a:xfrm>
        </p:grpSpPr>
        <p:sp>
          <p:nvSpPr>
            <p:cNvPr id="3" name="Freeform 3"/>
            <p:cNvSpPr/>
            <p:nvPr/>
          </p:nvSpPr>
          <p:spPr>
            <a:xfrm rot="5400000">
              <a:off x="3666874" y="-3217661"/>
              <a:ext cx="17267934" cy="24166319"/>
            </a:xfrm>
            <a:custGeom>
              <a:avLst/>
              <a:gdLst/>
              <a:ahLst/>
              <a:cxnLst/>
              <a:rect l="l" t="t" r="r" b="b"/>
              <a:pathLst>
                <a:path w="17267934" h="24166319">
                  <a:moveTo>
                    <a:pt x="0" y="0"/>
                  </a:moveTo>
                  <a:lnTo>
                    <a:pt x="17267933" y="0"/>
                  </a:lnTo>
                  <a:lnTo>
                    <a:pt x="17267933" y="24166320"/>
                  </a:lnTo>
                  <a:lnTo>
                    <a:pt x="0" y="24166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3449193" y="-3449193"/>
              <a:ext cx="17267934" cy="24166319"/>
            </a:xfrm>
            <a:custGeom>
              <a:avLst/>
              <a:gdLst/>
              <a:ahLst/>
              <a:cxnLst/>
              <a:rect l="l" t="t" r="r" b="b"/>
              <a:pathLst>
                <a:path w="17267934" h="24166319">
                  <a:moveTo>
                    <a:pt x="0" y="0"/>
                  </a:moveTo>
                  <a:lnTo>
                    <a:pt x="17267933" y="0"/>
                  </a:lnTo>
                  <a:lnTo>
                    <a:pt x="17267933" y="24166319"/>
                  </a:lnTo>
                  <a:lnTo>
                    <a:pt x="0" y="24166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1318" y="3936132"/>
            <a:ext cx="3453681" cy="1078001"/>
            <a:chOff x="0" y="0"/>
            <a:chExt cx="1215295" cy="3793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762" cy="379331"/>
            </a:xfrm>
            <a:custGeom>
              <a:avLst/>
              <a:gdLst/>
              <a:ahLst/>
              <a:cxnLst/>
              <a:rect l="l" t="t" r="r" b="b"/>
              <a:pathLst>
                <a:path w="1197762" h="379331">
                  <a:moveTo>
                    <a:pt x="971745" y="0"/>
                  </a:moveTo>
                  <a:lnTo>
                    <a:pt x="40350" y="0"/>
                  </a:lnTo>
                  <a:cubicBezTo>
                    <a:pt x="18065" y="0"/>
                    <a:pt x="0" y="18065"/>
                    <a:pt x="0" y="40350"/>
                  </a:cubicBezTo>
                  <a:lnTo>
                    <a:pt x="0" y="338982"/>
                  </a:lnTo>
                  <a:cubicBezTo>
                    <a:pt x="0" y="361266"/>
                    <a:pt x="18065" y="379331"/>
                    <a:pt x="40350" y="379331"/>
                  </a:cubicBezTo>
                  <a:lnTo>
                    <a:pt x="971745" y="379331"/>
                  </a:lnTo>
                  <a:cubicBezTo>
                    <a:pt x="997674" y="379331"/>
                    <a:pt x="1022637" y="369491"/>
                    <a:pt x="1041592" y="351799"/>
                  </a:cubicBezTo>
                  <a:lnTo>
                    <a:pt x="1185798" y="217198"/>
                  </a:lnTo>
                  <a:cubicBezTo>
                    <a:pt x="1193429" y="210075"/>
                    <a:pt x="1197762" y="200104"/>
                    <a:pt x="1197762" y="189666"/>
                  </a:cubicBezTo>
                  <a:cubicBezTo>
                    <a:pt x="1197762" y="179227"/>
                    <a:pt x="1193429" y="169256"/>
                    <a:pt x="1185798" y="162133"/>
                  </a:cubicBezTo>
                  <a:lnTo>
                    <a:pt x="1041592" y="27532"/>
                  </a:lnTo>
                  <a:cubicBezTo>
                    <a:pt x="1022637" y="9840"/>
                    <a:pt x="997674" y="0"/>
                    <a:pt x="971745" y="0"/>
                  </a:cubicBezTo>
                  <a:close/>
                </a:path>
              </a:pathLst>
            </a:custGeom>
            <a:solidFill>
              <a:srgbClr val="FFE8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100995" cy="446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DETECCIÓN DEL CASO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88353" y="3936132"/>
            <a:ext cx="3582487" cy="1078001"/>
            <a:chOff x="0" y="0"/>
            <a:chExt cx="1260620" cy="379331"/>
          </a:xfrm>
        </p:grpSpPr>
        <p:sp>
          <p:nvSpPr>
            <p:cNvPr id="9" name="Freeform 9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F69B9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7800" y="-57150"/>
              <a:ext cx="1006620" cy="436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ENTREVISTAS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84195" y="3936132"/>
            <a:ext cx="3582487" cy="1078001"/>
            <a:chOff x="0" y="0"/>
            <a:chExt cx="1260620" cy="379331"/>
          </a:xfrm>
        </p:grpSpPr>
        <p:sp>
          <p:nvSpPr>
            <p:cNvPr id="12" name="Freeform 12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DF717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7800" y="-76200"/>
              <a:ext cx="1006620" cy="45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MEDIDAS ADOPTADAS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040432" y="3936132"/>
            <a:ext cx="3582487" cy="1078001"/>
            <a:chOff x="0" y="0"/>
            <a:chExt cx="1260620" cy="379331"/>
          </a:xfrm>
        </p:grpSpPr>
        <p:sp>
          <p:nvSpPr>
            <p:cNvPr id="15" name="Freeform 15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F6C8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7800" y="-57150"/>
              <a:ext cx="1006620" cy="436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DERIVACIÓN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536274" y="3936132"/>
            <a:ext cx="3582487" cy="1078001"/>
            <a:chOff x="0" y="0"/>
            <a:chExt cx="1260620" cy="379331"/>
          </a:xfrm>
        </p:grpSpPr>
        <p:sp>
          <p:nvSpPr>
            <p:cNvPr id="18" name="Freeform 18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ED868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7800" y="-66675"/>
              <a:ext cx="1006620" cy="446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MESA DE TRABAJO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72389" y="2677586"/>
            <a:ext cx="1087176" cy="970285"/>
            <a:chOff x="0" y="0"/>
            <a:chExt cx="960779" cy="85747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153865" y="2677586"/>
            <a:ext cx="1087176" cy="970285"/>
            <a:chOff x="0" y="0"/>
            <a:chExt cx="960779" cy="85747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435342" y="2677586"/>
            <a:ext cx="1087176" cy="970285"/>
            <a:chOff x="0" y="0"/>
            <a:chExt cx="960779" cy="8574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998295" y="2677586"/>
            <a:ext cx="1087176" cy="970285"/>
            <a:chOff x="0" y="0"/>
            <a:chExt cx="960779" cy="85747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5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716818" y="2677586"/>
            <a:ext cx="1087176" cy="970285"/>
            <a:chOff x="0" y="0"/>
            <a:chExt cx="960779" cy="85747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4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21318" y="5375744"/>
            <a:ext cx="2941509" cy="2071231"/>
            <a:chOff x="0" y="0"/>
            <a:chExt cx="722678" cy="50886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Q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uien detecte el caso,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deberá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informar 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al Equipo de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Convivencia Educativa.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194383" y="5369756"/>
            <a:ext cx="2941509" cy="2071231"/>
            <a:chOff x="0" y="0"/>
            <a:chExt cx="722678" cy="50886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registran los antecedentes 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y se informa al equipo  correspondiente.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602613" y="5369756"/>
            <a:ext cx="2941509" cy="2071231"/>
            <a:chOff x="0" y="0"/>
            <a:chExt cx="722678" cy="50886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 entrevista a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los/as estudiantes involucrados, testigos y apoderados 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si el caso lo amerita.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1013893" y="5369756"/>
            <a:ext cx="2941509" cy="2071231"/>
            <a:chOff x="0" y="0"/>
            <a:chExt cx="722678" cy="50886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 convoca una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Mesa de Trabajo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con los estamentos pertinentes del colegio.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4425173" y="5369756"/>
            <a:ext cx="2941509" cy="2071231"/>
            <a:chOff x="0" y="0"/>
            <a:chExt cx="722678" cy="50886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 comunican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las medidas adoptadas por el Establecimiento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a los apoderados. 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28700" y="7732725"/>
            <a:ext cx="16337982" cy="1795006"/>
            <a:chOff x="0" y="0"/>
            <a:chExt cx="4013960" cy="44100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013960" cy="441002"/>
            </a:xfrm>
            <a:custGeom>
              <a:avLst/>
              <a:gdLst/>
              <a:ahLst/>
              <a:cxnLst/>
              <a:rect l="l" t="t" r="r" b="b"/>
              <a:pathLst>
                <a:path w="4013960" h="441002">
                  <a:moveTo>
                    <a:pt x="8529" y="0"/>
                  </a:moveTo>
                  <a:lnTo>
                    <a:pt x="4005430" y="0"/>
                  </a:lnTo>
                  <a:cubicBezTo>
                    <a:pt x="4007692" y="0"/>
                    <a:pt x="4009862" y="899"/>
                    <a:pt x="4011461" y="2498"/>
                  </a:cubicBezTo>
                  <a:cubicBezTo>
                    <a:pt x="4013061" y="4098"/>
                    <a:pt x="4013960" y="6267"/>
                    <a:pt x="4013960" y="8529"/>
                  </a:cubicBezTo>
                  <a:lnTo>
                    <a:pt x="4013960" y="432472"/>
                  </a:lnTo>
                  <a:cubicBezTo>
                    <a:pt x="4013960" y="434735"/>
                    <a:pt x="4013061" y="436904"/>
                    <a:pt x="4011461" y="438504"/>
                  </a:cubicBezTo>
                  <a:cubicBezTo>
                    <a:pt x="4009862" y="440103"/>
                    <a:pt x="4007692" y="441002"/>
                    <a:pt x="4005430" y="441002"/>
                  </a:cubicBezTo>
                  <a:lnTo>
                    <a:pt x="8529" y="441002"/>
                  </a:lnTo>
                  <a:cubicBezTo>
                    <a:pt x="6267" y="441002"/>
                    <a:pt x="4098" y="440103"/>
                    <a:pt x="2498" y="438504"/>
                  </a:cubicBezTo>
                  <a:cubicBezTo>
                    <a:pt x="899" y="436904"/>
                    <a:pt x="0" y="434735"/>
                    <a:pt x="0" y="432472"/>
                  </a:cubicBezTo>
                  <a:lnTo>
                    <a:pt x="0" y="8529"/>
                  </a:lnTo>
                  <a:cubicBezTo>
                    <a:pt x="0" y="6267"/>
                    <a:pt x="899" y="4098"/>
                    <a:pt x="2498" y="2498"/>
                  </a:cubicBezTo>
                  <a:cubicBezTo>
                    <a:pt x="4098" y="899"/>
                    <a:pt x="6267" y="0"/>
                    <a:pt x="852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4013960" cy="46957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l">
                <a:lnSpc>
                  <a:spcPts val="2240"/>
                </a:lnSpc>
                <a:spcBef>
                  <a:spcPct val="0"/>
                </a:spcBef>
              </a:pPr>
              <a:r>
                <a:rPr lang="en-US" sz="16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edidas de Apoyo:</a:t>
              </a:r>
            </a:p>
            <a:p>
              <a:pPr marL="345441" lvl="1" indent="-172721" algn="l">
                <a:lnSpc>
                  <a:spcPts val="224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puede implementar un Plan de Apoyo Individual Conductual (PAIC).</a:t>
              </a:r>
            </a:p>
            <a:p>
              <a:pPr marL="345441" lvl="1" indent="-172721" algn="l">
                <a:lnSpc>
                  <a:spcPts val="224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evalúa si es necesario derivar a redes de apoyo externas (Salud, Mejor Niñez, Fiscalía, etc.).</a:t>
              </a:r>
            </a:p>
            <a:p>
              <a:pPr marL="345441" lvl="1" indent="-172721" algn="l">
                <a:lnSpc>
                  <a:spcPts val="2240"/>
                </a:lnSpc>
                <a:buFont typeface="Arial"/>
                <a:buChar char="•"/>
              </a:pP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realiza seguimiento mensual e informe a los actores escolares involucrados.</a:t>
              </a: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028700" y="1076325"/>
            <a:ext cx="16230600" cy="137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16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PROTOCOLO FRENTE A MALTRATO ESCOLAR Y/O AGRESIÓN FÍSICA, PSICOLÓGICA Y SOCIAL</a:t>
            </a:r>
          </a:p>
          <a:p>
            <a:pPr algn="ctr">
              <a:lnSpc>
                <a:spcPts val="6344"/>
              </a:lnSpc>
              <a:spcBef>
                <a:spcPct val="0"/>
              </a:spcBef>
            </a:pPr>
            <a:r>
              <a:rPr lang="en-US" sz="6100" u="none" strike="noStrike">
                <a:solidFill>
                  <a:srgbClr val="DF7171"/>
                </a:solidFill>
                <a:latin typeface="Marykate"/>
                <a:ea typeface="Marykate"/>
                <a:cs typeface="Marykate"/>
                <a:sym typeface="Marykate"/>
              </a:rPr>
              <a:t>ENTRE ESTUDIANTES</a:t>
            </a:r>
          </a:p>
        </p:txBody>
      </p:sp>
      <p:sp>
        <p:nvSpPr>
          <p:cNvPr id="54" name="Freeform 54"/>
          <p:cNvSpPr/>
          <p:nvPr/>
        </p:nvSpPr>
        <p:spPr>
          <a:xfrm rot="4269512">
            <a:off x="15734809" y="7782354"/>
            <a:ext cx="1800505" cy="1695748"/>
          </a:xfrm>
          <a:custGeom>
            <a:avLst/>
            <a:gdLst/>
            <a:ahLst/>
            <a:cxnLst/>
            <a:rect l="l" t="t" r="r" b="b"/>
            <a:pathLst>
              <a:path w="1800505" h="1695748">
                <a:moveTo>
                  <a:pt x="0" y="0"/>
                </a:moveTo>
                <a:lnTo>
                  <a:pt x="1800505" y="0"/>
                </a:lnTo>
                <a:lnTo>
                  <a:pt x="1800505" y="1695748"/>
                </a:lnTo>
                <a:lnTo>
                  <a:pt x="0" y="169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5" name="Freeform 55"/>
          <p:cNvSpPr/>
          <p:nvPr/>
        </p:nvSpPr>
        <p:spPr>
          <a:xfrm rot="-4649555" flipH="1">
            <a:off x="15468631" y="7750388"/>
            <a:ext cx="854593" cy="590446"/>
          </a:xfrm>
          <a:custGeom>
            <a:avLst/>
            <a:gdLst/>
            <a:ahLst/>
            <a:cxnLst/>
            <a:rect l="l" t="t" r="r" b="b"/>
            <a:pathLst>
              <a:path w="854593" h="590446">
                <a:moveTo>
                  <a:pt x="854593" y="0"/>
                </a:moveTo>
                <a:lnTo>
                  <a:pt x="0" y="0"/>
                </a:lnTo>
                <a:lnTo>
                  <a:pt x="0" y="590446"/>
                </a:lnTo>
                <a:lnTo>
                  <a:pt x="854593" y="590446"/>
                </a:lnTo>
                <a:lnTo>
                  <a:pt x="8545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124599"/>
            <a:chOff x="0" y="0"/>
            <a:chExt cx="24384000" cy="17499466"/>
          </a:xfrm>
        </p:grpSpPr>
        <p:sp>
          <p:nvSpPr>
            <p:cNvPr id="3" name="Freeform 3"/>
            <p:cNvSpPr/>
            <p:nvPr/>
          </p:nvSpPr>
          <p:spPr>
            <a:xfrm rot="5400000">
              <a:off x="3666874" y="-3217661"/>
              <a:ext cx="17267934" cy="24166319"/>
            </a:xfrm>
            <a:custGeom>
              <a:avLst/>
              <a:gdLst/>
              <a:ahLst/>
              <a:cxnLst/>
              <a:rect l="l" t="t" r="r" b="b"/>
              <a:pathLst>
                <a:path w="17267934" h="24166319">
                  <a:moveTo>
                    <a:pt x="0" y="0"/>
                  </a:moveTo>
                  <a:lnTo>
                    <a:pt x="17267933" y="0"/>
                  </a:lnTo>
                  <a:lnTo>
                    <a:pt x="17267933" y="24166320"/>
                  </a:lnTo>
                  <a:lnTo>
                    <a:pt x="0" y="24166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3449193" y="-3449193"/>
              <a:ext cx="17267934" cy="24166319"/>
            </a:xfrm>
            <a:custGeom>
              <a:avLst/>
              <a:gdLst/>
              <a:ahLst/>
              <a:cxnLst/>
              <a:rect l="l" t="t" r="r" b="b"/>
              <a:pathLst>
                <a:path w="17267934" h="24166319">
                  <a:moveTo>
                    <a:pt x="0" y="0"/>
                  </a:moveTo>
                  <a:lnTo>
                    <a:pt x="17267933" y="0"/>
                  </a:lnTo>
                  <a:lnTo>
                    <a:pt x="17267933" y="24166319"/>
                  </a:lnTo>
                  <a:lnTo>
                    <a:pt x="0" y="24166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1318" y="3936132"/>
            <a:ext cx="3453681" cy="1078001"/>
            <a:chOff x="0" y="0"/>
            <a:chExt cx="1215295" cy="3793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762" cy="379331"/>
            </a:xfrm>
            <a:custGeom>
              <a:avLst/>
              <a:gdLst/>
              <a:ahLst/>
              <a:cxnLst/>
              <a:rect l="l" t="t" r="r" b="b"/>
              <a:pathLst>
                <a:path w="1197762" h="379331">
                  <a:moveTo>
                    <a:pt x="971745" y="0"/>
                  </a:moveTo>
                  <a:lnTo>
                    <a:pt x="40350" y="0"/>
                  </a:lnTo>
                  <a:cubicBezTo>
                    <a:pt x="18065" y="0"/>
                    <a:pt x="0" y="18065"/>
                    <a:pt x="0" y="40350"/>
                  </a:cubicBezTo>
                  <a:lnTo>
                    <a:pt x="0" y="338982"/>
                  </a:lnTo>
                  <a:cubicBezTo>
                    <a:pt x="0" y="361266"/>
                    <a:pt x="18065" y="379331"/>
                    <a:pt x="40350" y="379331"/>
                  </a:cubicBezTo>
                  <a:lnTo>
                    <a:pt x="971745" y="379331"/>
                  </a:lnTo>
                  <a:cubicBezTo>
                    <a:pt x="997674" y="379331"/>
                    <a:pt x="1022637" y="369491"/>
                    <a:pt x="1041592" y="351799"/>
                  </a:cubicBezTo>
                  <a:lnTo>
                    <a:pt x="1185798" y="217198"/>
                  </a:lnTo>
                  <a:cubicBezTo>
                    <a:pt x="1193429" y="210075"/>
                    <a:pt x="1197762" y="200104"/>
                    <a:pt x="1197762" y="189666"/>
                  </a:cubicBezTo>
                  <a:cubicBezTo>
                    <a:pt x="1197762" y="179227"/>
                    <a:pt x="1193429" y="169256"/>
                    <a:pt x="1185798" y="162133"/>
                  </a:cubicBezTo>
                  <a:lnTo>
                    <a:pt x="1041592" y="27532"/>
                  </a:lnTo>
                  <a:cubicBezTo>
                    <a:pt x="1022637" y="9840"/>
                    <a:pt x="997674" y="0"/>
                    <a:pt x="971745" y="0"/>
                  </a:cubicBezTo>
                  <a:close/>
                </a:path>
              </a:pathLst>
            </a:custGeom>
            <a:solidFill>
              <a:srgbClr val="FFE8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100995" cy="446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DETECCIÓN DEL CASO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88353" y="3936132"/>
            <a:ext cx="3582487" cy="1078001"/>
            <a:chOff x="0" y="0"/>
            <a:chExt cx="1260620" cy="379331"/>
          </a:xfrm>
        </p:grpSpPr>
        <p:sp>
          <p:nvSpPr>
            <p:cNvPr id="9" name="Freeform 9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F69B9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7800" y="-57150"/>
              <a:ext cx="1006620" cy="436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ENTREVISTAS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84195" y="3936132"/>
            <a:ext cx="3582487" cy="1078001"/>
            <a:chOff x="0" y="0"/>
            <a:chExt cx="1260620" cy="379331"/>
          </a:xfrm>
        </p:grpSpPr>
        <p:sp>
          <p:nvSpPr>
            <p:cNvPr id="12" name="Freeform 12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DF717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7800" y="-57150"/>
              <a:ext cx="1006620" cy="436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DENUNCIA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040432" y="3936132"/>
            <a:ext cx="3582487" cy="1078001"/>
            <a:chOff x="0" y="0"/>
            <a:chExt cx="1260620" cy="379331"/>
          </a:xfrm>
        </p:grpSpPr>
        <p:sp>
          <p:nvSpPr>
            <p:cNvPr id="15" name="Freeform 15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F6C8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7800" y="-57150"/>
              <a:ext cx="1006620" cy="436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DERIVACIÓN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536274" y="3936132"/>
            <a:ext cx="3582487" cy="1078001"/>
            <a:chOff x="0" y="0"/>
            <a:chExt cx="1260620" cy="379331"/>
          </a:xfrm>
        </p:grpSpPr>
        <p:sp>
          <p:nvSpPr>
            <p:cNvPr id="18" name="Freeform 18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ED868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7800" y="-76200"/>
              <a:ext cx="1006620" cy="45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MEDIDAS CAUTELARES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72389" y="2677586"/>
            <a:ext cx="1087176" cy="970285"/>
            <a:chOff x="0" y="0"/>
            <a:chExt cx="960779" cy="85747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153865" y="2677586"/>
            <a:ext cx="1087176" cy="970285"/>
            <a:chOff x="0" y="0"/>
            <a:chExt cx="960779" cy="85747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435342" y="2677586"/>
            <a:ext cx="1087176" cy="970285"/>
            <a:chOff x="0" y="0"/>
            <a:chExt cx="960779" cy="8574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998295" y="2677586"/>
            <a:ext cx="1087176" cy="970285"/>
            <a:chOff x="0" y="0"/>
            <a:chExt cx="960779" cy="85747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5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716818" y="2677586"/>
            <a:ext cx="1087176" cy="970285"/>
            <a:chOff x="0" y="0"/>
            <a:chExt cx="960779" cy="85747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4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21318" y="5375744"/>
            <a:ext cx="2941509" cy="2071231"/>
            <a:chOff x="0" y="0"/>
            <a:chExt cx="722678" cy="50886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Q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uien detecte el caso,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deberá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informar 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al Equipo de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Convivencia Educativa.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194383" y="5369756"/>
            <a:ext cx="2941509" cy="2071231"/>
            <a:chOff x="0" y="0"/>
            <a:chExt cx="722678" cy="50886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registran los antecedentes 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y se informa al equipo  correspondiente.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602613" y="5369756"/>
            <a:ext cx="2941509" cy="2071231"/>
            <a:chOff x="0" y="0"/>
            <a:chExt cx="722678" cy="50886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 inicia un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proceso de investigación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con entrevistas al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estudiante afectado, testigos y apoderados.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1013893" y="5369756"/>
            <a:ext cx="2941509" cy="2071231"/>
            <a:chOff x="0" y="0"/>
            <a:chExt cx="722678" cy="50886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 toman medidas de protección, como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separar a las partes mientras se investiga.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4425173" y="5369756"/>
            <a:ext cx="2941509" cy="2071231"/>
            <a:chOff x="0" y="0"/>
            <a:chExt cx="722678" cy="50886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22678" cy="508866"/>
            </a:xfrm>
            <a:custGeom>
              <a:avLst/>
              <a:gdLst/>
              <a:ahLst/>
              <a:cxnLst/>
              <a:rect l="l" t="t" r="r" b="b"/>
              <a:pathLst>
                <a:path w="722678" h="508866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461490"/>
                  </a:lnTo>
                  <a:cubicBezTo>
                    <a:pt x="722678" y="474055"/>
                    <a:pt x="717687" y="486105"/>
                    <a:pt x="708802" y="494990"/>
                  </a:cubicBezTo>
                  <a:cubicBezTo>
                    <a:pt x="699917" y="503874"/>
                    <a:pt x="687867" y="508866"/>
                    <a:pt x="675303" y="508866"/>
                  </a:cubicBezTo>
                  <a:lnTo>
                    <a:pt x="47375" y="508866"/>
                  </a:lnTo>
                  <a:cubicBezTo>
                    <a:pt x="34811" y="508866"/>
                    <a:pt x="22760" y="503874"/>
                    <a:pt x="13876" y="494990"/>
                  </a:cubicBezTo>
                  <a:cubicBezTo>
                    <a:pt x="4991" y="486105"/>
                    <a:pt x="0" y="474055"/>
                    <a:pt x="0" y="461490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722678" cy="53744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 hay indicios de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delito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se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denuncia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según el Código Procesal Penal.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28700" y="7732725"/>
            <a:ext cx="16337982" cy="1795006"/>
            <a:chOff x="0" y="0"/>
            <a:chExt cx="4013960" cy="44100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013960" cy="441002"/>
            </a:xfrm>
            <a:custGeom>
              <a:avLst/>
              <a:gdLst/>
              <a:ahLst/>
              <a:cxnLst/>
              <a:rect l="l" t="t" r="r" b="b"/>
              <a:pathLst>
                <a:path w="4013960" h="441002">
                  <a:moveTo>
                    <a:pt x="8529" y="0"/>
                  </a:moveTo>
                  <a:lnTo>
                    <a:pt x="4005430" y="0"/>
                  </a:lnTo>
                  <a:cubicBezTo>
                    <a:pt x="4007692" y="0"/>
                    <a:pt x="4009862" y="899"/>
                    <a:pt x="4011461" y="2498"/>
                  </a:cubicBezTo>
                  <a:cubicBezTo>
                    <a:pt x="4013061" y="4098"/>
                    <a:pt x="4013960" y="6267"/>
                    <a:pt x="4013960" y="8529"/>
                  </a:cubicBezTo>
                  <a:lnTo>
                    <a:pt x="4013960" y="432472"/>
                  </a:lnTo>
                  <a:cubicBezTo>
                    <a:pt x="4013960" y="434735"/>
                    <a:pt x="4013061" y="436904"/>
                    <a:pt x="4011461" y="438504"/>
                  </a:cubicBezTo>
                  <a:cubicBezTo>
                    <a:pt x="4009862" y="440103"/>
                    <a:pt x="4007692" y="441002"/>
                    <a:pt x="4005430" y="441002"/>
                  </a:cubicBezTo>
                  <a:lnTo>
                    <a:pt x="8529" y="441002"/>
                  </a:lnTo>
                  <a:cubicBezTo>
                    <a:pt x="6267" y="441002"/>
                    <a:pt x="4098" y="440103"/>
                    <a:pt x="2498" y="438504"/>
                  </a:cubicBezTo>
                  <a:cubicBezTo>
                    <a:pt x="899" y="436904"/>
                    <a:pt x="0" y="434735"/>
                    <a:pt x="0" y="432472"/>
                  </a:cubicBezTo>
                  <a:lnTo>
                    <a:pt x="0" y="8529"/>
                  </a:lnTo>
                  <a:cubicBezTo>
                    <a:pt x="0" y="6267"/>
                    <a:pt x="899" y="4098"/>
                    <a:pt x="2498" y="2498"/>
                  </a:cubicBezTo>
                  <a:cubicBezTo>
                    <a:pt x="4098" y="899"/>
                    <a:pt x="6267" y="0"/>
                    <a:pt x="852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4013960" cy="46957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l">
                <a:lnSpc>
                  <a:spcPts val="2240"/>
                </a:lnSpc>
                <a:spcBef>
                  <a:spcPct val="0"/>
                </a:spcBef>
              </a:pPr>
              <a:r>
                <a:rPr lang="en-US" sz="16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edidas de Apoyo:</a:t>
              </a:r>
            </a:p>
            <a:p>
              <a:pPr marL="345441" lvl="1" indent="-172721" algn="l">
                <a:lnSpc>
                  <a:spcPts val="224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puede implementar un Plan de Apoyo Individual Conductual (PAIC).</a:t>
              </a:r>
            </a:p>
            <a:p>
              <a:pPr marL="345441" lvl="1" indent="-172721" algn="l">
                <a:lnSpc>
                  <a:spcPts val="224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evalúa si es necesario derivar a redes de apoyo externas (Salud, Mejor Niñez, Fiscalía, etc.).</a:t>
              </a:r>
            </a:p>
            <a:p>
              <a:pPr marL="345441" lvl="1" indent="-172721" algn="l">
                <a:lnSpc>
                  <a:spcPts val="2240"/>
                </a:lnSpc>
                <a:buFont typeface="Arial"/>
                <a:buChar char="•"/>
              </a:pP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realiza seguimiento y se informa al profesor jefe y otros actores involucrados.</a:t>
              </a: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028700" y="1076325"/>
            <a:ext cx="16230600" cy="137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16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PROTOCOLO FRENTE A MALTRATO ESCOLAR Y/O AGRESIÓN FÍSICA, PSICOLÓGICA Y SOCIAL</a:t>
            </a:r>
          </a:p>
          <a:p>
            <a:pPr algn="ctr">
              <a:lnSpc>
                <a:spcPts val="6344"/>
              </a:lnSpc>
              <a:spcBef>
                <a:spcPct val="0"/>
              </a:spcBef>
            </a:pPr>
            <a:r>
              <a:rPr lang="en-US" sz="6100" u="none" strike="noStrike">
                <a:solidFill>
                  <a:srgbClr val="DF7171"/>
                </a:solidFill>
                <a:latin typeface="Marykate"/>
                <a:ea typeface="Marykate"/>
                <a:cs typeface="Marykate"/>
                <a:sym typeface="Marykate"/>
              </a:rPr>
              <a:t>DE ADULTO A ESTUDIANTE</a:t>
            </a:r>
          </a:p>
        </p:txBody>
      </p:sp>
      <p:sp>
        <p:nvSpPr>
          <p:cNvPr id="54" name="Freeform 54"/>
          <p:cNvSpPr/>
          <p:nvPr/>
        </p:nvSpPr>
        <p:spPr>
          <a:xfrm rot="4269512">
            <a:off x="15734809" y="7782354"/>
            <a:ext cx="1800505" cy="1695748"/>
          </a:xfrm>
          <a:custGeom>
            <a:avLst/>
            <a:gdLst/>
            <a:ahLst/>
            <a:cxnLst/>
            <a:rect l="l" t="t" r="r" b="b"/>
            <a:pathLst>
              <a:path w="1800505" h="1695748">
                <a:moveTo>
                  <a:pt x="0" y="0"/>
                </a:moveTo>
                <a:lnTo>
                  <a:pt x="1800505" y="0"/>
                </a:lnTo>
                <a:lnTo>
                  <a:pt x="1800505" y="1695748"/>
                </a:lnTo>
                <a:lnTo>
                  <a:pt x="0" y="169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5" name="Freeform 55"/>
          <p:cNvSpPr/>
          <p:nvPr/>
        </p:nvSpPr>
        <p:spPr>
          <a:xfrm rot="-4649555" flipH="1">
            <a:off x="15468631" y="7750388"/>
            <a:ext cx="854593" cy="590446"/>
          </a:xfrm>
          <a:custGeom>
            <a:avLst/>
            <a:gdLst/>
            <a:ahLst/>
            <a:cxnLst/>
            <a:rect l="l" t="t" r="r" b="b"/>
            <a:pathLst>
              <a:path w="854593" h="590446">
                <a:moveTo>
                  <a:pt x="854593" y="0"/>
                </a:moveTo>
                <a:lnTo>
                  <a:pt x="0" y="0"/>
                </a:lnTo>
                <a:lnTo>
                  <a:pt x="0" y="590446"/>
                </a:lnTo>
                <a:lnTo>
                  <a:pt x="854593" y="590446"/>
                </a:lnTo>
                <a:lnTo>
                  <a:pt x="8545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124599"/>
            <a:chOff x="0" y="0"/>
            <a:chExt cx="24384000" cy="17499466"/>
          </a:xfrm>
        </p:grpSpPr>
        <p:sp>
          <p:nvSpPr>
            <p:cNvPr id="3" name="Freeform 3"/>
            <p:cNvSpPr/>
            <p:nvPr/>
          </p:nvSpPr>
          <p:spPr>
            <a:xfrm rot="5400000">
              <a:off x="3666874" y="-3217661"/>
              <a:ext cx="17267934" cy="24166319"/>
            </a:xfrm>
            <a:custGeom>
              <a:avLst/>
              <a:gdLst/>
              <a:ahLst/>
              <a:cxnLst/>
              <a:rect l="l" t="t" r="r" b="b"/>
              <a:pathLst>
                <a:path w="17267934" h="24166319">
                  <a:moveTo>
                    <a:pt x="0" y="0"/>
                  </a:moveTo>
                  <a:lnTo>
                    <a:pt x="17267933" y="0"/>
                  </a:lnTo>
                  <a:lnTo>
                    <a:pt x="17267933" y="24166320"/>
                  </a:lnTo>
                  <a:lnTo>
                    <a:pt x="0" y="24166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3449193" y="-3449193"/>
              <a:ext cx="17267934" cy="24166319"/>
            </a:xfrm>
            <a:custGeom>
              <a:avLst/>
              <a:gdLst/>
              <a:ahLst/>
              <a:cxnLst/>
              <a:rect l="l" t="t" r="r" b="b"/>
              <a:pathLst>
                <a:path w="17267934" h="24166319">
                  <a:moveTo>
                    <a:pt x="0" y="0"/>
                  </a:moveTo>
                  <a:lnTo>
                    <a:pt x="17267933" y="0"/>
                  </a:lnTo>
                  <a:lnTo>
                    <a:pt x="17267933" y="24166319"/>
                  </a:lnTo>
                  <a:lnTo>
                    <a:pt x="0" y="24166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45278" y="4019895"/>
            <a:ext cx="3453681" cy="1078001"/>
            <a:chOff x="0" y="0"/>
            <a:chExt cx="1215295" cy="3793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762" cy="379331"/>
            </a:xfrm>
            <a:custGeom>
              <a:avLst/>
              <a:gdLst/>
              <a:ahLst/>
              <a:cxnLst/>
              <a:rect l="l" t="t" r="r" b="b"/>
              <a:pathLst>
                <a:path w="1197762" h="379331">
                  <a:moveTo>
                    <a:pt x="971745" y="0"/>
                  </a:moveTo>
                  <a:lnTo>
                    <a:pt x="40350" y="0"/>
                  </a:lnTo>
                  <a:cubicBezTo>
                    <a:pt x="18065" y="0"/>
                    <a:pt x="0" y="18065"/>
                    <a:pt x="0" y="40350"/>
                  </a:cubicBezTo>
                  <a:lnTo>
                    <a:pt x="0" y="338982"/>
                  </a:lnTo>
                  <a:cubicBezTo>
                    <a:pt x="0" y="361266"/>
                    <a:pt x="18065" y="379331"/>
                    <a:pt x="40350" y="379331"/>
                  </a:cubicBezTo>
                  <a:lnTo>
                    <a:pt x="971745" y="379331"/>
                  </a:lnTo>
                  <a:cubicBezTo>
                    <a:pt x="997674" y="379331"/>
                    <a:pt x="1022637" y="369491"/>
                    <a:pt x="1041592" y="351799"/>
                  </a:cubicBezTo>
                  <a:lnTo>
                    <a:pt x="1185798" y="217198"/>
                  </a:lnTo>
                  <a:cubicBezTo>
                    <a:pt x="1193429" y="210075"/>
                    <a:pt x="1197762" y="200104"/>
                    <a:pt x="1197762" y="189666"/>
                  </a:cubicBezTo>
                  <a:cubicBezTo>
                    <a:pt x="1197762" y="179227"/>
                    <a:pt x="1193429" y="169256"/>
                    <a:pt x="1185798" y="162133"/>
                  </a:cubicBezTo>
                  <a:lnTo>
                    <a:pt x="1041592" y="27532"/>
                  </a:lnTo>
                  <a:cubicBezTo>
                    <a:pt x="1022637" y="9840"/>
                    <a:pt x="997674" y="0"/>
                    <a:pt x="971745" y="0"/>
                  </a:cubicBezTo>
                  <a:close/>
                </a:path>
              </a:pathLst>
            </a:custGeom>
            <a:solidFill>
              <a:srgbClr val="FFE8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100995" cy="446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DENUNCIA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12313" y="4019895"/>
            <a:ext cx="3582487" cy="1078001"/>
            <a:chOff x="0" y="0"/>
            <a:chExt cx="1260620" cy="379331"/>
          </a:xfrm>
        </p:grpSpPr>
        <p:sp>
          <p:nvSpPr>
            <p:cNvPr id="9" name="Freeform 9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F69B9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7800" y="-57150"/>
              <a:ext cx="1006620" cy="436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INVESTIGACIÓN </a:t>
              </a:r>
            </a:p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DE LOS HECHOS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664392" y="4019895"/>
            <a:ext cx="3582487" cy="1078001"/>
            <a:chOff x="0" y="0"/>
            <a:chExt cx="1260620" cy="379331"/>
          </a:xfrm>
        </p:grpSpPr>
        <p:sp>
          <p:nvSpPr>
            <p:cNvPr id="12" name="Freeform 12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F6C8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7800" y="-66675"/>
              <a:ext cx="1006620" cy="446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ATENCIÓN DE LA PERSONA AFECTADA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60234" y="4019895"/>
            <a:ext cx="3582487" cy="1078001"/>
            <a:chOff x="0" y="0"/>
            <a:chExt cx="1260620" cy="379331"/>
          </a:xfrm>
        </p:grpSpPr>
        <p:sp>
          <p:nvSpPr>
            <p:cNvPr id="15" name="Freeform 15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ED868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7800" y="-76200"/>
              <a:ext cx="1006620" cy="455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MEDIDAS INMEDIATAS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496349" y="2761349"/>
            <a:ext cx="1087176" cy="970285"/>
            <a:chOff x="0" y="0"/>
            <a:chExt cx="960779" cy="8574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777826" y="2761349"/>
            <a:ext cx="1087176" cy="970285"/>
            <a:chOff x="0" y="0"/>
            <a:chExt cx="960779" cy="85747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059302" y="2761349"/>
            <a:ext cx="1087176" cy="970285"/>
            <a:chOff x="0" y="0"/>
            <a:chExt cx="960779" cy="85747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340779" y="2761349"/>
            <a:ext cx="1087176" cy="970285"/>
            <a:chOff x="0" y="0"/>
            <a:chExt cx="960779" cy="8574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4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545278" y="5459507"/>
            <a:ext cx="2941509" cy="4619821"/>
            <a:chOff x="0" y="0"/>
            <a:chExt cx="722678" cy="11350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22678" cy="1135010"/>
            </a:xfrm>
            <a:custGeom>
              <a:avLst/>
              <a:gdLst/>
              <a:ahLst/>
              <a:cxnLst/>
              <a:rect l="l" t="t" r="r" b="b"/>
              <a:pathLst>
                <a:path w="722678" h="1135010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1087635"/>
                  </a:lnTo>
                  <a:cubicBezTo>
                    <a:pt x="722678" y="1100200"/>
                    <a:pt x="717687" y="1112250"/>
                    <a:pt x="708802" y="1121134"/>
                  </a:cubicBezTo>
                  <a:cubicBezTo>
                    <a:pt x="699917" y="1130019"/>
                    <a:pt x="687867" y="1135010"/>
                    <a:pt x="675303" y="1135010"/>
                  </a:cubicBezTo>
                  <a:lnTo>
                    <a:pt x="47375" y="1135010"/>
                  </a:lnTo>
                  <a:cubicBezTo>
                    <a:pt x="21211" y="1135010"/>
                    <a:pt x="0" y="1113799"/>
                    <a:pt x="0" y="1087635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722678" cy="116358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196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Las </a:t>
              </a:r>
              <a:r>
                <a:rPr lang="en-US" sz="1400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den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uncias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podrán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ser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realizadas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por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la 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persona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afectada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o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por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testigos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presenciales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,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de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manera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presencial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o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vía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correo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electrónico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ante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el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Equipo de 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Convivencia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Educativa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Inspectoría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General o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Dirección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.</a:t>
              </a:r>
            </a:p>
            <a:p>
              <a:pPr algn="just">
                <a:lnSpc>
                  <a:spcPts val="1960"/>
                </a:lnSpc>
              </a:pP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deberá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registrar la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denuncia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en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el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Libro de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Registro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de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Denuncias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de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Maltrato</a:t>
              </a:r>
              <a:r>
                <a:rPr lang="en-US" sz="1400" b="1" u="none" strike="noStrike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y </a:t>
              </a:r>
              <a:r>
                <a:rPr lang="en-US" sz="1400" b="1" u="none" strike="noStrike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Agresión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indicando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fecha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hora,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lugar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de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los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hechos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relato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del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incidente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y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datos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de las partes </a:t>
              </a:r>
              <a:r>
                <a:rPr lang="en-US" sz="1400" u="none" strike="noStrike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involucradas</a:t>
              </a:r>
              <a:r>
                <a:rPr lang="en-US" sz="1400" u="none" strike="noStrike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.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818344" y="5453519"/>
            <a:ext cx="2941509" cy="4557256"/>
            <a:chOff x="0" y="0"/>
            <a:chExt cx="722678" cy="11196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22678" cy="1119639"/>
            </a:xfrm>
            <a:custGeom>
              <a:avLst/>
              <a:gdLst/>
              <a:ahLst/>
              <a:cxnLst/>
              <a:rect l="l" t="t" r="r" b="b"/>
              <a:pathLst>
                <a:path w="722678" h="1119639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1072264"/>
                  </a:lnTo>
                  <a:cubicBezTo>
                    <a:pt x="722678" y="1098428"/>
                    <a:pt x="701467" y="1119639"/>
                    <a:pt x="675303" y="1119639"/>
                  </a:cubicBezTo>
                  <a:lnTo>
                    <a:pt x="47375" y="1119639"/>
                  </a:lnTo>
                  <a:cubicBezTo>
                    <a:pt x="34811" y="1119639"/>
                    <a:pt x="22760" y="1114648"/>
                    <a:pt x="13876" y="1105763"/>
                  </a:cubicBezTo>
                  <a:cubicBezTo>
                    <a:pt x="4991" y="1096879"/>
                    <a:pt x="0" y="1084829"/>
                    <a:pt x="0" y="1072264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722678" cy="114821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restación de primeros auxilios si es necesario y derivación a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centro de salud o ACHS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para constatación de lesiones.</a:t>
              </a:r>
            </a:p>
            <a:p>
              <a:pPr algn="just">
                <a:lnSpc>
                  <a:spcPts val="2240"/>
                </a:lnSpc>
              </a:pPr>
              <a:endParaRPr lang="en-US" sz="1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just">
                <a:lnSpc>
                  <a:spcPts val="2240"/>
                </a:lnSpc>
              </a:pP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Registro de la decisión si la persona afectada opta por no acudir a la ACHS.</a:t>
              </a:r>
            </a:p>
            <a:p>
              <a:pPr algn="just">
                <a:lnSpc>
                  <a:spcPts val="2240"/>
                </a:lnSpc>
              </a:pPr>
              <a:endParaRPr lang="en-US" sz="1600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algn="just">
                <a:lnSpc>
                  <a:spcPts val="2240"/>
                </a:lnSpc>
              </a:pP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Acompañamiento por parte de 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TENS 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 Inspector si se realiza traslado a centro asistencial.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226573" y="5453519"/>
            <a:ext cx="2941509" cy="4145626"/>
            <a:chOff x="0" y="0"/>
            <a:chExt cx="722678" cy="101850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22678" cy="1018509"/>
            </a:xfrm>
            <a:custGeom>
              <a:avLst/>
              <a:gdLst/>
              <a:ahLst/>
              <a:cxnLst/>
              <a:rect l="l" t="t" r="r" b="b"/>
              <a:pathLst>
                <a:path w="722678" h="1018509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971133"/>
                  </a:lnTo>
                  <a:cubicBezTo>
                    <a:pt x="722678" y="997298"/>
                    <a:pt x="701467" y="1018509"/>
                    <a:pt x="675303" y="1018509"/>
                  </a:cubicBezTo>
                  <a:lnTo>
                    <a:pt x="47375" y="1018509"/>
                  </a:lnTo>
                  <a:cubicBezTo>
                    <a:pt x="34811" y="1018509"/>
                    <a:pt x="22760" y="1013517"/>
                    <a:pt x="13876" y="1004633"/>
                  </a:cubicBezTo>
                  <a:cubicBezTo>
                    <a:pt x="4991" y="995748"/>
                    <a:pt x="0" y="983698"/>
                    <a:pt x="0" y="971133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722678" cy="104708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just">
                <a:lnSpc>
                  <a:spcPts val="2100"/>
                </a:lnSpc>
                <a:spcBef>
                  <a:spcPct val="0"/>
                </a:spcBef>
              </a:pPr>
              <a:r>
                <a:rPr lang="en-US" sz="15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Plazo d</a:t>
              </a:r>
              <a:r>
                <a:rPr lang="en-US" sz="15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 inicio de investigación: dentro de </a:t>
              </a:r>
              <a:r>
                <a:rPr lang="en-US" sz="15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48 horas hábiles</a:t>
              </a:r>
              <a:r>
                <a:rPr lang="en-US" sz="15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desde la</a:t>
              </a:r>
            </a:p>
            <a:p>
              <a:pPr marL="0" lvl="0" indent="0" algn="just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recepción de la denuncia.</a:t>
              </a:r>
            </a:p>
            <a:p>
              <a:pPr marL="0" lvl="0" indent="0" algn="just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Responsable de la investigación:</a:t>
              </a:r>
              <a:r>
                <a:rPr lang="en-US" sz="15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Encargado/a de Convivencia Escolar</a:t>
              </a:r>
              <a:r>
                <a:rPr lang="en-US" sz="15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o</a:t>
              </a:r>
            </a:p>
            <a:p>
              <a:pPr marL="0" lvl="0" indent="0" algn="just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comisión ad hoc.</a:t>
              </a:r>
            </a:p>
            <a:p>
              <a:pPr marL="0" lvl="0" indent="0" algn="just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Duración </a:t>
              </a:r>
              <a:r>
                <a:rPr lang="en-US" sz="15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máxima</a:t>
              </a:r>
              <a:r>
                <a:rPr lang="en-US" sz="15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de la investigación: </a:t>
              </a:r>
              <a:r>
                <a:rPr lang="en-US" sz="15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5 días hábiles.</a:t>
              </a:r>
            </a:p>
            <a:p>
              <a:pPr marL="0" lvl="0" indent="0" algn="just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debe garantizar el derecho a ser oído de todas las partes involucradas.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637854" y="5453519"/>
            <a:ext cx="2941509" cy="3452356"/>
            <a:chOff x="0" y="0"/>
            <a:chExt cx="722678" cy="84818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22678" cy="848184"/>
            </a:xfrm>
            <a:custGeom>
              <a:avLst/>
              <a:gdLst/>
              <a:ahLst/>
              <a:cxnLst/>
              <a:rect l="l" t="t" r="r" b="b"/>
              <a:pathLst>
                <a:path w="722678" h="848184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800809"/>
                  </a:lnTo>
                  <a:cubicBezTo>
                    <a:pt x="722678" y="826974"/>
                    <a:pt x="701467" y="848184"/>
                    <a:pt x="675303" y="848184"/>
                  </a:cubicBezTo>
                  <a:lnTo>
                    <a:pt x="47375" y="848184"/>
                  </a:lnTo>
                  <a:cubicBezTo>
                    <a:pt x="34811" y="848184"/>
                    <a:pt x="22760" y="843193"/>
                    <a:pt x="13876" y="834308"/>
                  </a:cubicBezTo>
                  <a:cubicBezTo>
                    <a:pt x="4991" y="825424"/>
                    <a:pt x="0" y="813374"/>
                    <a:pt x="0" y="800809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722678" cy="87675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just">
                <a:lnSpc>
                  <a:spcPts val="2240"/>
                </a:lnSpc>
                <a:spcBef>
                  <a:spcPct val="0"/>
                </a:spcBef>
              </a:pPr>
              <a:r>
                <a:rPr lang="en-US" sz="16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</a:t>
              </a: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eparación preventiva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de las partes si fuese necesario para proteger la integridad de la persona afectada.</a:t>
              </a:r>
            </a:p>
            <a:p>
              <a:pPr marL="0" lvl="0" indent="0" algn="just">
                <a:lnSpc>
                  <a:spcPts val="2240"/>
                </a:lnSpc>
                <a:spcBef>
                  <a:spcPct val="0"/>
                </a:spcBef>
              </a:pPr>
              <a:endParaRPr lang="en-US" sz="1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marL="0" lvl="0" indent="0" algn="just">
                <a:lnSpc>
                  <a:spcPts val="2240"/>
                </a:lnSpc>
                <a:spcBef>
                  <a:spcPct val="0"/>
                </a:spcBef>
              </a:pPr>
              <a:r>
                <a:rPr lang="en-US" sz="16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Activación de acciones de mediación</a:t>
              </a: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si la gravedad de los hechos lo</a:t>
              </a:r>
            </a:p>
            <a:p>
              <a:pPr marL="0" lvl="0" indent="0" algn="just">
                <a:lnSpc>
                  <a:spcPts val="2240"/>
                </a:lnSpc>
                <a:spcBef>
                  <a:spcPct val="0"/>
                </a:spcBef>
              </a:pPr>
              <a:r>
                <a:rPr lang="en-US" sz="16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permite y con acuerdo de las partes.</a:t>
              </a: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644553" y="715624"/>
            <a:ext cx="16230600" cy="1194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16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PROTOCOLO FRENTE A MALTRATO ESCOLAR Y/O AGRESIÓN FÍSICA, PSICOLÓGICA Y SOCIAL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4800" u="none" strike="noStrike" dirty="0">
                <a:solidFill>
                  <a:srgbClr val="DF7171"/>
                </a:solidFill>
                <a:latin typeface="Marykate"/>
                <a:ea typeface="Marykate"/>
                <a:cs typeface="Marykate"/>
                <a:sym typeface="Marykate"/>
              </a:rPr>
              <a:t>DE ESTUDIANTE O APODERADO A UN DOCENTE O ASISTENTE DE LA EDUACIÓN</a:t>
            </a:r>
          </a:p>
        </p:txBody>
      </p:sp>
      <p:sp>
        <p:nvSpPr>
          <p:cNvPr id="42" name="Freeform 42"/>
          <p:cNvSpPr/>
          <p:nvPr/>
        </p:nvSpPr>
        <p:spPr>
          <a:xfrm rot="4269512">
            <a:off x="15772289" y="8313291"/>
            <a:ext cx="1800505" cy="1695748"/>
          </a:xfrm>
          <a:custGeom>
            <a:avLst/>
            <a:gdLst/>
            <a:ahLst/>
            <a:cxnLst/>
            <a:rect l="l" t="t" r="r" b="b"/>
            <a:pathLst>
              <a:path w="1800505" h="1695748">
                <a:moveTo>
                  <a:pt x="0" y="0"/>
                </a:moveTo>
                <a:lnTo>
                  <a:pt x="1800504" y="0"/>
                </a:lnTo>
                <a:lnTo>
                  <a:pt x="1800504" y="1695749"/>
                </a:lnTo>
                <a:lnTo>
                  <a:pt x="0" y="1695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3" name="Freeform 43"/>
          <p:cNvSpPr/>
          <p:nvPr/>
        </p:nvSpPr>
        <p:spPr>
          <a:xfrm rot="-4649555" flipH="1">
            <a:off x="15696180" y="7740108"/>
            <a:ext cx="854593" cy="590446"/>
          </a:xfrm>
          <a:custGeom>
            <a:avLst/>
            <a:gdLst/>
            <a:ahLst/>
            <a:cxnLst/>
            <a:rect l="l" t="t" r="r" b="b"/>
            <a:pathLst>
              <a:path w="854593" h="590446">
                <a:moveTo>
                  <a:pt x="854593" y="0"/>
                </a:moveTo>
                <a:lnTo>
                  <a:pt x="0" y="0"/>
                </a:lnTo>
                <a:lnTo>
                  <a:pt x="0" y="590446"/>
                </a:lnTo>
                <a:lnTo>
                  <a:pt x="854593" y="590446"/>
                </a:lnTo>
                <a:lnTo>
                  <a:pt x="8545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124599"/>
            <a:chOff x="0" y="0"/>
            <a:chExt cx="24384000" cy="17499466"/>
          </a:xfrm>
        </p:grpSpPr>
        <p:sp>
          <p:nvSpPr>
            <p:cNvPr id="3" name="Freeform 3"/>
            <p:cNvSpPr/>
            <p:nvPr/>
          </p:nvSpPr>
          <p:spPr>
            <a:xfrm rot="5400000">
              <a:off x="3666874" y="-3217661"/>
              <a:ext cx="17267934" cy="24166319"/>
            </a:xfrm>
            <a:custGeom>
              <a:avLst/>
              <a:gdLst/>
              <a:ahLst/>
              <a:cxnLst/>
              <a:rect l="l" t="t" r="r" b="b"/>
              <a:pathLst>
                <a:path w="17267934" h="24166319">
                  <a:moveTo>
                    <a:pt x="0" y="0"/>
                  </a:moveTo>
                  <a:lnTo>
                    <a:pt x="17267933" y="0"/>
                  </a:lnTo>
                  <a:lnTo>
                    <a:pt x="17267933" y="24166320"/>
                  </a:lnTo>
                  <a:lnTo>
                    <a:pt x="0" y="24166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3449193" y="-3449193"/>
              <a:ext cx="17267934" cy="24166319"/>
            </a:xfrm>
            <a:custGeom>
              <a:avLst/>
              <a:gdLst/>
              <a:ahLst/>
              <a:cxnLst/>
              <a:rect l="l" t="t" r="r" b="b"/>
              <a:pathLst>
                <a:path w="17267934" h="24166319">
                  <a:moveTo>
                    <a:pt x="0" y="0"/>
                  </a:moveTo>
                  <a:lnTo>
                    <a:pt x="17267933" y="0"/>
                  </a:lnTo>
                  <a:lnTo>
                    <a:pt x="17267933" y="24166319"/>
                  </a:lnTo>
                  <a:lnTo>
                    <a:pt x="0" y="24166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19449" y="4019895"/>
            <a:ext cx="3582487" cy="1078001"/>
            <a:chOff x="0" y="0"/>
            <a:chExt cx="1260620" cy="379331"/>
          </a:xfrm>
        </p:grpSpPr>
        <p:sp>
          <p:nvSpPr>
            <p:cNvPr id="6" name="Freeform 6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F69B9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7800" y="-57150"/>
              <a:ext cx="1006620" cy="436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DENUNCIA AUTORIDADES EXTERNAS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51039" y="4019895"/>
            <a:ext cx="3582487" cy="1078001"/>
            <a:chOff x="0" y="0"/>
            <a:chExt cx="1260620" cy="379331"/>
          </a:xfrm>
        </p:grpSpPr>
        <p:sp>
          <p:nvSpPr>
            <p:cNvPr id="9" name="Freeform 9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F6C8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7800" y="-66675"/>
              <a:ext cx="1006620" cy="446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REGISTRO Y SEGUIMIENTO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16207" y="2761349"/>
            <a:ext cx="1087176" cy="970285"/>
            <a:chOff x="0" y="0"/>
            <a:chExt cx="960779" cy="8574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6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98933" y="2761349"/>
            <a:ext cx="1087176" cy="970285"/>
            <a:chOff x="0" y="0"/>
            <a:chExt cx="960779" cy="8574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7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967105" y="2761349"/>
            <a:ext cx="1087176" cy="970285"/>
            <a:chOff x="0" y="0"/>
            <a:chExt cx="960779" cy="8574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8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822089" y="5197568"/>
            <a:ext cx="2941509" cy="2638621"/>
            <a:chOff x="0" y="0"/>
            <a:chExt cx="722678" cy="6482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22678" cy="648264"/>
            </a:xfrm>
            <a:custGeom>
              <a:avLst/>
              <a:gdLst/>
              <a:ahLst/>
              <a:cxnLst/>
              <a:rect l="l" t="t" r="r" b="b"/>
              <a:pathLst>
                <a:path w="722678" h="648264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600888"/>
                  </a:lnTo>
                  <a:cubicBezTo>
                    <a:pt x="722678" y="627053"/>
                    <a:pt x="701467" y="648264"/>
                    <a:pt x="675303" y="648264"/>
                  </a:cubicBezTo>
                  <a:lnTo>
                    <a:pt x="47375" y="648264"/>
                  </a:lnTo>
                  <a:cubicBezTo>
                    <a:pt x="34811" y="648264"/>
                    <a:pt x="22760" y="643272"/>
                    <a:pt x="13876" y="634388"/>
                  </a:cubicBezTo>
                  <a:cubicBezTo>
                    <a:pt x="4991" y="625503"/>
                    <a:pt x="0" y="613453"/>
                    <a:pt x="0" y="600888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722678" cy="67683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El </a:t>
              </a: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apoderado/a </a:t>
              </a:r>
              <a:r>
                <a:rPr lang="en-US" sz="14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podrá apelar en el plazo de 5 días hábiles, mediante carta dirigida al director.</a:t>
              </a:r>
            </a:p>
            <a:p>
              <a:pPr algn="just">
                <a:lnSpc>
                  <a:spcPts val="1960"/>
                </a:lnSpc>
              </a:pPr>
              <a:endParaRPr lang="en-US" sz="1400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algn="just">
                <a:lnSpc>
                  <a:spcPts val="1960"/>
                </a:lnSpc>
              </a:pP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El </a:t>
              </a:r>
              <a:r>
                <a:rPr lang="en-US" sz="14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director resolverá</a:t>
              </a: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fundadamente si mantiene, modifica o revoca la</a:t>
              </a:r>
            </a:p>
            <a:p>
              <a:pPr algn="just">
                <a:lnSpc>
                  <a:spcPts val="1960"/>
                </a:lnSpc>
              </a:pP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sanción.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35098" y="5228850"/>
            <a:ext cx="2941509" cy="4124521"/>
            <a:chOff x="0" y="0"/>
            <a:chExt cx="722678" cy="101332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22678" cy="1013323"/>
            </a:xfrm>
            <a:custGeom>
              <a:avLst/>
              <a:gdLst/>
              <a:ahLst/>
              <a:cxnLst/>
              <a:rect l="l" t="t" r="r" b="b"/>
              <a:pathLst>
                <a:path w="722678" h="1013323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965948"/>
                  </a:lnTo>
                  <a:cubicBezTo>
                    <a:pt x="722678" y="978513"/>
                    <a:pt x="717687" y="990563"/>
                    <a:pt x="708802" y="999448"/>
                  </a:cubicBezTo>
                  <a:cubicBezTo>
                    <a:pt x="699917" y="1008332"/>
                    <a:pt x="687867" y="1013323"/>
                    <a:pt x="675303" y="1013323"/>
                  </a:cubicBezTo>
                  <a:lnTo>
                    <a:pt x="47375" y="1013323"/>
                  </a:lnTo>
                  <a:cubicBezTo>
                    <a:pt x="34811" y="1013323"/>
                    <a:pt x="22760" y="1008332"/>
                    <a:pt x="13876" y="999448"/>
                  </a:cubicBezTo>
                  <a:cubicBezTo>
                    <a:pt x="4991" y="990563"/>
                    <a:pt x="0" y="978513"/>
                    <a:pt x="0" y="965948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722678" cy="104189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</a:t>
              </a: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 mantendrá actualizado el </a:t>
              </a:r>
              <a:r>
                <a:rPr lang="en-US" sz="14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Registro de Denuncias y Seguimiento de Casos. </a:t>
              </a:r>
            </a:p>
            <a:p>
              <a:pPr algn="just">
                <a:lnSpc>
                  <a:spcPts val="1960"/>
                </a:lnSpc>
              </a:pPr>
              <a:endParaRPr lang="en-US" sz="1400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algn="just">
                <a:lnSpc>
                  <a:spcPts val="1960"/>
                </a:lnSpc>
              </a:pP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 documentarán las acciones de investigación, medidas adoptadas,</a:t>
              </a:r>
            </a:p>
            <a:p>
              <a:pPr algn="just">
                <a:lnSpc>
                  <a:spcPts val="1960"/>
                </a:lnSpc>
              </a:pP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acuerdos de mediación y sanciones aplicadas.</a:t>
              </a:r>
            </a:p>
            <a:p>
              <a:pPr algn="just">
                <a:lnSpc>
                  <a:spcPts val="1960"/>
                </a:lnSpc>
              </a:pPr>
              <a:endParaRPr lang="en-US" sz="14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just">
                <a:lnSpc>
                  <a:spcPts val="1960"/>
                </a:lnSpc>
              </a:pP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El </a:t>
              </a:r>
              <a:r>
                <a:rPr lang="en-US" sz="14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Equipo de Convivencia realizará seguimiento periódico a los casos</a:t>
              </a: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</a:t>
              </a:r>
            </a:p>
            <a:p>
              <a:pPr algn="just">
                <a:lnSpc>
                  <a:spcPts val="1960"/>
                </a:lnSpc>
              </a:pP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velando por el cumplimiento de las medidas.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039938" y="5383646"/>
            <a:ext cx="2941509" cy="1648021"/>
            <a:chOff x="0" y="0"/>
            <a:chExt cx="722678" cy="4048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22678" cy="404890"/>
            </a:xfrm>
            <a:custGeom>
              <a:avLst/>
              <a:gdLst/>
              <a:ahLst/>
              <a:cxnLst/>
              <a:rect l="l" t="t" r="r" b="b"/>
              <a:pathLst>
                <a:path w="722678" h="404890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357515"/>
                  </a:lnTo>
                  <a:cubicBezTo>
                    <a:pt x="722678" y="383680"/>
                    <a:pt x="701467" y="404890"/>
                    <a:pt x="675303" y="404890"/>
                  </a:cubicBezTo>
                  <a:lnTo>
                    <a:pt x="47375" y="404890"/>
                  </a:lnTo>
                  <a:cubicBezTo>
                    <a:pt x="34811" y="404890"/>
                    <a:pt x="22760" y="399899"/>
                    <a:pt x="13876" y="391014"/>
                  </a:cubicBezTo>
                  <a:cubicBezTo>
                    <a:pt x="4991" y="382130"/>
                    <a:pt x="0" y="370080"/>
                    <a:pt x="0" y="357515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722678" cy="43346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just">
                <a:lnSpc>
                  <a:spcPts val="1960"/>
                </a:lnSpc>
                <a:spcBef>
                  <a:spcPct val="0"/>
                </a:spcBef>
              </a:pPr>
              <a:r>
                <a:rPr lang="en-US" sz="14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Si los h</a:t>
              </a: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echos </a:t>
              </a:r>
              <a:r>
                <a:rPr lang="en-US" sz="14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constituyen delito, se realizará la denuncia ante el Ministerio</a:t>
              </a:r>
            </a:p>
            <a:p>
              <a:pPr marL="0" lvl="0" indent="0" algn="just">
                <a:lnSpc>
                  <a:spcPts val="1960"/>
                </a:lnSpc>
                <a:spcBef>
                  <a:spcPct val="0"/>
                </a:spcBef>
              </a:pPr>
              <a:r>
                <a:rPr lang="en-US" sz="14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Público,</a:t>
              </a:r>
              <a:r>
                <a:rPr lang="en-US" sz="14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conforme al Código Procesal Penal.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87702" y="509841"/>
            <a:ext cx="16230600" cy="312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16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PROTOCOLO FRENTE A MALTRATO ESCOLAR Y/O AGRESIÓN FÍSICA, PSICOLÓGICA Y SOCIAL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4800" u="none" strike="noStrike" dirty="0">
                <a:solidFill>
                  <a:srgbClr val="DF7171"/>
                </a:solidFill>
                <a:latin typeface="Marykate"/>
                <a:ea typeface="Marykate"/>
                <a:cs typeface="Marykate"/>
                <a:sym typeface="Marykate"/>
              </a:rPr>
              <a:t>DE ESTUDIANTE O APODERADO A UN DOCENTE O ASISTENTE DE LA EDU</a:t>
            </a:r>
            <a:r>
              <a:rPr lang="en-US" sz="4800" dirty="0">
                <a:solidFill>
                  <a:srgbClr val="DF7171"/>
                </a:solidFill>
                <a:latin typeface="Marykate"/>
                <a:ea typeface="Marykate"/>
                <a:cs typeface="Marykate"/>
                <a:sym typeface="Marykate"/>
              </a:rPr>
              <a:t>C</a:t>
            </a:r>
            <a:r>
              <a:rPr lang="en-US" sz="4800" u="none" strike="noStrike" dirty="0">
                <a:solidFill>
                  <a:srgbClr val="DF7171"/>
                </a:solidFill>
                <a:latin typeface="Marykate"/>
                <a:ea typeface="Marykate"/>
                <a:cs typeface="Marykate"/>
                <a:sym typeface="Marykate"/>
              </a:rPr>
              <a:t>ACIÓN</a:t>
            </a:r>
          </a:p>
          <a:p>
            <a:pPr algn="ctr">
              <a:lnSpc>
                <a:spcPts val="6344"/>
              </a:lnSpc>
              <a:spcBef>
                <a:spcPct val="0"/>
              </a:spcBef>
            </a:pPr>
            <a:endParaRPr lang="en-US" sz="4800" u="none" strike="noStrike" dirty="0">
              <a:solidFill>
                <a:srgbClr val="DF7171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3233720" y="2761349"/>
            <a:ext cx="1087176" cy="970285"/>
            <a:chOff x="0" y="0"/>
            <a:chExt cx="960779" cy="85747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60779" cy="857478"/>
            </a:xfrm>
            <a:custGeom>
              <a:avLst/>
              <a:gdLst/>
              <a:ahLst/>
              <a:cxnLst/>
              <a:rect l="l" t="t" r="r" b="b"/>
              <a:pathLst>
                <a:path w="960779" h="857478">
                  <a:moveTo>
                    <a:pt x="480390" y="0"/>
                  </a:moveTo>
                  <a:cubicBezTo>
                    <a:pt x="215078" y="0"/>
                    <a:pt x="0" y="191953"/>
                    <a:pt x="0" y="428739"/>
                  </a:cubicBezTo>
                  <a:cubicBezTo>
                    <a:pt x="0" y="665525"/>
                    <a:pt x="215078" y="857478"/>
                    <a:pt x="480390" y="857478"/>
                  </a:cubicBezTo>
                  <a:cubicBezTo>
                    <a:pt x="745701" y="857478"/>
                    <a:pt x="960779" y="665525"/>
                    <a:pt x="960779" y="428739"/>
                  </a:cubicBezTo>
                  <a:cubicBezTo>
                    <a:pt x="960779" y="191953"/>
                    <a:pt x="745701" y="0"/>
                    <a:pt x="480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0073" y="13714"/>
              <a:ext cx="780633" cy="76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5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986064" y="4019895"/>
            <a:ext cx="3582487" cy="1078001"/>
            <a:chOff x="0" y="0"/>
            <a:chExt cx="1260620" cy="379331"/>
          </a:xfrm>
        </p:grpSpPr>
        <p:sp>
          <p:nvSpPr>
            <p:cNvPr id="34" name="Freeform 34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DF717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77800" y="-57150"/>
              <a:ext cx="1006620" cy="436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APLICACIÓN DE SANCIONES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5568551" y="4056570"/>
            <a:ext cx="3582487" cy="1078001"/>
            <a:chOff x="0" y="0"/>
            <a:chExt cx="1260620" cy="379331"/>
          </a:xfrm>
        </p:grpSpPr>
        <p:sp>
          <p:nvSpPr>
            <p:cNvPr id="37" name="Freeform 37"/>
            <p:cNvSpPr/>
            <p:nvPr/>
          </p:nvSpPr>
          <p:spPr>
            <a:xfrm>
              <a:off x="22324" y="0"/>
              <a:ext cx="1221393" cy="379331"/>
            </a:xfrm>
            <a:custGeom>
              <a:avLst/>
              <a:gdLst/>
              <a:ahLst/>
              <a:cxnLst/>
              <a:rect l="l" t="t" r="r" b="b"/>
              <a:pathLst>
                <a:path w="1221393" h="379331">
                  <a:moveTo>
                    <a:pt x="16575" y="0"/>
                  </a:moveTo>
                  <a:lnTo>
                    <a:pt x="996197" y="0"/>
                  </a:lnTo>
                  <a:cubicBezTo>
                    <a:pt x="1021194" y="0"/>
                    <a:pt x="1045259" y="9486"/>
                    <a:pt x="1063532" y="26542"/>
                  </a:cubicBezTo>
                  <a:lnTo>
                    <a:pt x="1209860" y="163123"/>
                  </a:lnTo>
                  <a:cubicBezTo>
                    <a:pt x="1217216" y="169990"/>
                    <a:pt x="1221393" y="179602"/>
                    <a:pt x="1221393" y="189666"/>
                  </a:cubicBezTo>
                  <a:cubicBezTo>
                    <a:pt x="1221393" y="199729"/>
                    <a:pt x="1217216" y="209341"/>
                    <a:pt x="1209860" y="216208"/>
                  </a:cubicBezTo>
                  <a:lnTo>
                    <a:pt x="1063532" y="352789"/>
                  </a:lnTo>
                  <a:cubicBezTo>
                    <a:pt x="1045259" y="369845"/>
                    <a:pt x="1021194" y="379331"/>
                    <a:pt x="996197" y="379331"/>
                  </a:cubicBezTo>
                  <a:lnTo>
                    <a:pt x="16575" y="379331"/>
                  </a:lnTo>
                  <a:cubicBezTo>
                    <a:pt x="10277" y="379331"/>
                    <a:pt x="4619" y="375480"/>
                    <a:pt x="2310" y="369621"/>
                  </a:cubicBezTo>
                  <a:cubicBezTo>
                    <a:pt x="0" y="363762"/>
                    <a:pt x="1508" y="357086"/>
                    <a:pt x="6112" y="352789"/>
                  </a:cubicBezTo>
                  <a:lnTo>
                    <a:pt x="152440" y="216208"/>
                  </a:lnTo>
                  <a:cubicBezTo>
                    <a:pt x="159796" y="209341"/>
                    <a:pt x="163973" y="199729"/>
                    <a:pt x="163973" y="189666"/>
                  </a:cubicBezTo>
                  <a:cubicBezTo>
                    <a:pt x="163973" y="179602"/>
                    <a:pt x="159796" y="169990"/>
                    <a:pt x="152440" y="163123"/>
                  </a:cubicBezTo>
                  <a:lnTo>
                    <a:pt x="6112" y="26542"/>
                  </a:lnTo>
                  <a:cubicBezTo>
                    <a:pt x="1508" y="22245"/>
                    <a:pt x="0" y="15569"/>
                    <a:pt x="2310" y="9710"/>
                  </a:cubicBezTo>
                  <a:cubicBezTo>
                    <a:pt x="4619" y="3851"/>
                    <a:pt x="10277" y="0"/>
                    <a:pt x="16575" y="0"/>
                  </a:cubicBezTo>
                  <a:close/>
                </a:path>
              </a:pathLst>
            </a:custGeom>
            <a:solidFill>
              <a:srgbClr val="F6C8C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77800" y="-66675"/>
              <a:ext cx="1006620" cy="446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DERECHO A APELAR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306553" y="5143500"/>
            <a:ext cx="2941509" cy="4673889"/>
            <a:chOff x="0" y="0"/>
            <a:chExt cx="722678" cy="114829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722678" cy="1148294"/>
            </a:xfrm>
            <a:custGeom>
              <a:avLst/>
              <a:gdLst/>
              <a:ahLst/>
              <a:cxnLst/>
              <a:rect l="l" t="t" r="r" b="b"/>
              <a:pathLst>
                <a:path w="722678" h="1148294">
                  <a:moveTo>
                    <a:pt x="47375" y="0"/>
                  </a:moveTo>
                  <a:lnTo>
                    <a:pt x="675303" y="0"/>
                  </a:lnTo>
                  <a:cubicBezTo>
                    <a:pt x="687867" y="0"/>
                    <a:pt x="699917" y="4991"/>
                    <a:pt x="708802" y="13876"/>
                  </a:cubicBezTo>
                  <a:cubicBezTo>
                    <a:pt x="717687" y="22760"/>
                    <a:pt x="722678" y="34811"/>
                    <a:pt x="722678" y="47375"/>
                  </a:cubicBezTo>
                  <a:lnTo>
                    <a:pt x="722678" y="1100918"/>
                  </a:lnTo>
                  <a:cubicBezTo>
                    <a:pt x="722678" y="1127083"/>
                    <a:pt x="701467" y="1148294"/>
                    <a:pt x="675303" y="1148294"/>
                  </a:cubicBezTo>
                  <a:lnTo>
                    <a:pt x="47375" y="1148294"/>
                  </a:lnTo>
                  <a:cubicBezTo>
                    <a:pt x="34811" y="1148294"/>
                    <a:pt x="22760" y="1143302"/>
                    <a:pt x="13876" y="1134418"/>
                  </a:cubicBezTo>
                  <a:cubicBezTo>
                    <a:pt x="4991" y="1125533"/>
                    <a:pt x="0" y="1113483"/>
                    <a:pt x="0" y="1100918"/>
                  </a:cubicBezTo>
                  <a:lnTo>
                    <a:pt x="0" y="47375"/>
                  </a:lnTo>
                  <a:cubicBezTo>
                    <a:pt x="0" y="34811"/>
                    <a:pt x="4991" y="22760"/>
                    <a:pt x="13876" y="13876"/>
                  </a:cubicBezTo>
                  <a:cubicBezTo>
                    <a:pt x="22760" y="4991"/>
                    <a:pt x="34811" y="0"/>
                    <a:pt x="4737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19050"/>
              <a:ext cx="722678" cy="116734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just">
                <a:lnSpc>
                  <a:spcPts val="1680"/>
                </a:lnSpc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Las </a:t>
              </a:r>
              <a:r>
                <a:rPr lang="en-US" sz="12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sanciones serán proporc</a:t>
              </a:r>
              <a:r>
                <a:rPr lang="en-US" sz="12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ionales a la gravedad de los hechos </a:t>
              </a:r>
              <a:r>
                <a:rPr lang="en-US" sz="12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y estarán</a:t>
              </a:r>
            </a:p>
            <a:p>
              <a:pPr marL="0" lvl="0" indent="0" algn="just">
                <a:lnSpc>
                  <a:spcPts val="1680"/>
                </a:lnSpc>
                <a:spcBef>
                  <a:spcPct val="0"/>
                </a:spcBef>
              </a:pPr>
              <a:r>
                <a:rPr lang="en-US" sz="12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establecidas en el </a:t>
              </a:r>
              <a:r>
                <a:rPr lang="en-US" sz="12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Reglamento Interno de Convivencia Escolar (RICE).</a:t>
              </a:r>
            </a:p>
            <a:p>
              <a:pPr marL="0" lvl="0" indent="0" algn="just">
                <a:lnSpc>
                  <a:spcPts val="1680"/>
                </a:lnSpc>
                <a:spcBef>
                  <a:spcPct val="0"/>
                </a:spcBef>
              </a:pPr>
              <a:r>
                <a:rPr lang="en-US" sz="12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En el caso de apoderados/as:</a:t>
              </a:r>
            </a:p>
            <a:p>
              <a:pPr marL="0" lvl="0" indent="0" algn="just">
                <a:lnSpc>
                  <a:spcPts val="1680"/>
                </a:lnSpc>
                <a:spcBef>
                  <a:spcPct val="0"/>
                </a:spcBef>
              </a:pPr>
              <a:endParaRPr lang="en-US" sz="1200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marL="0" lvl="0" indent="0" algn="just">
                <a:lnSpc>
                  <a:spcPts val="1680"/>
                </a:lnSpc>
                <a:spcBef>
                  <a:spcPct val="0"/>
                </a:spcBef>
              </a:pPr>
              <a:r>
                <a:rPr lang="en-US" sz="12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 </a:t>
              </a:r>
              <a:r>
                <a:rPr lang="en-US" sz="12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Suspensión temporal</a:t>
              </a:r>
              <a:r>
                <a:rPr lang="en-US" sz="12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hasta el término del semestre.</a:t>
              </a:r>
            </a:p>
            <a:p>
              <a:pPr marL="0" lvl="0" indent="0" algn="just">
                <a:lnSpc>
                  <a:spcPts val="1680"/>
                </a:lnSpc>
                <a:spcBef>
                  <a:spcPct val="0"/>
                </a:spcBef>
              </a:pPr>
              <a:r>
                <a:rPr lang="en-US" sz="12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 </a:t>
              </a:r>
              <a:r>
                <a:rPr lang="en-US" sz="12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Suspensión hasta el término del año escolar.</a:t>
              </a:r>
            </a:p>
            <a:p>
              <a:pPr marL="0" lvl="0" indent="0" algn="just">
                <a:lnSpc>
                  <a:spcPts val="1680"/>
                </a:lnSpc>
                <a:spcBef>
                  <a:spcPct val="0"/>
                </a:spcBef>
              </a:pPr>
              <a:r>
                <a:rPr lang="en-US" sz="12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 </a:t>
              </a:r>
              <a:r>
                <a:rPr lang="en-US" sz="1200" b="1" u="none" strike="noStrik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Pérdida definitiva de la calidad de apoderado/a en casos gravísimos.</a:t>
              </a:r>
            </a:p>
            <a:p>
              <a:pPr marL="0" lvl="0" indent="0" algn="just">
                <a:lnSpc>
                  <a:spcPts val="1680"/>
                </a:lnSpc>
                <a:spcBef>
                  <a:spcPct val="0"/>
                </a:spcBef>
              </a:pPr>
              <a:endParaRPr lang="en-US" sz="1200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marL="0" lvl="0" indent="0" algn="just">
                <a:lnSpc>
                  <a:spcPts val="1820"/>
                </a:lnSpc>
                <a:spcBef>
                  <a:spcPct val="0"/>
                </a:spcBef>
              </a:pPr>
              <a:r>
                <a:rPr lang="en-US" sz="130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Las medidas serán formalizadas mediante acta de toma de conocimiento, firmada por el apoderado/a y el director.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98611"/>
            <a:ext cx="4283451" cy="2907393"/>
          </a:xfrm>
          <a:custGeom>
            <a:avLst/>
            <a:gdLst/>
            <a:ahLst/>
            <a:cxnLst/>
            <a:rect l="l" t="t" r="r" b="b"/>
            <a:pathLst>
              <a:path w="4283451" h="2907393">
                <a:moveTo>
                  <a:pt x="0" y="0"/>
                </a:moveTo>
                <a:lnTo>
                  <a:pt x="4283451" y="0"/>
                </a:lnTo>
                <a:lnTo>
                  <a:pt x="4283451" y="2907392"/>
                </a:lnTo>
                <a:lnTo>
                  <a:pt x="0" y="290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2203441" y="3152067"/>
            <a:ext cx="13300653" cy="152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6"/>
              </a:lnSpc>
            </a:pPr>
            <a:r>
              <a:rPr lang="en-US" sz="10977">
                <a:solidFill>
                  <a:srgbClr val="8F252A"/>
                </a:solidFill>
                <a:latin typeface="Rubik Vinyl"/>
                <a:ea typeface="Rubik Vinyl"/>
                <a:cs typeface="Rubik Vinyl"/>
                <a:sym typeface="Rubik Vinyl"/>
              </a:rPr>
              <a:t>INPECTORÌA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62924" y="6026343"/>
            <a:ext cx="383847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Nora Pizarro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54107" y="-1453696"/>
            <a:ext cx="4283451" cy="2907393"/>
          </a:xfrm>
          <a:custGeom>
            <a:avLst/>
            <a:gdLst/>
            <a:ahLst/>
            <a:cxnLst/>
            <a:rect l="l" t="t" r="r" b="b"/>
            <a:pathLst>
              <a:path w="4283451" h="2907393">
                <a:moveTo>
                  <a:pt x="0" y="0"/>
                </a:moveTo>
                <a:lnTo>
                  <a:pt x="4283451" y="0"/>
                </a:lnTo>
                <a:lnTo>
                  <a:pt x="4283451" y="2907392"/>
                </a:lnTo>
                <a:lnTo>
                  <a:pt x="0" y="290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7330888" y="655085"/>
            <a:ext cx="9689478" cy="6003357"/>
          </a:xfrm>
          <a:custGeom>
            <a:avLst/>
            <a:gdLst/>
            <a:ahLst/>
            <a:cxnLst/>
            <a:rect l="l" t="t" r="r" b="b"/>
            <a:pathLst>
              <a:path w="9689478" h="6003357">
                <a:moveTo>
                  <a:pt x="0" y="0"/>
                </a:moveTo>
                <a:lnTo>
                  <a:pt x="9689477" y="0"/>
                </a:lnTo>
                <a:lnTo>
                  <a:pt x="9689477" y="6003357"/>
                </a:lnTo>
                <a:lnTo>
                  <a:pt x="0" y="600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885" t="-58180" r="-45659" b="-32969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4" name="Group 4"/>
          <p:cNvGrpSpPr/>
          <p:nvPr/>
        </p:nvGrpSpPr>
        <p:grpSpPr>
          <a:xfrm>
            <a:off x="1028700" y="2487329"/>
            <a:ext cx="5633695" cy="3086100"/>
            <a:chOff x="0" y="0"/>
            <a:chExt cx="148377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83772" cy="812800"/>
            </a:xfrm>
            <a:custGeom>
              <a:avLst/>
              <a:gdLst/>
              <a:ahLst/>
              <a:cxnLst/>
              <a:rect l="l" t="t" r="r" b="b"/>
              <a:pathLst>
                <a:path w="1483772" h="812800">
                  <a:moveTo>
                    <a:pt x="70085" y="0"/>
                  </a:moveTo>
                  <a:lnTo>
                    <a:pt x="1413687" y="0"/>
                  </a:lnTo>
                  <a:cubicBezTo>
                    <a:pt x="1432274" y="0"/>
                    <a:pt x="1450101" y="7384"/>
                    <a:pt x="1463244" y="20527"/>
                  </a:cubicBezTo>
                  <a:cubicBezTo>
                    <a:pt x="1476388" y="33671"/>
                    <a:pt x="1483772" y="51497"/>
                    <a:pt x="1483772" y="70085"/>
                  </a:cubicBezTo>
                  <a:lnTo>
                    <a:pt x="1483772" y="742715"/>
                  </a:lnTo>
                  <a:cubicBezTo>
                    <a:pt x="1483772" y="781422"/>
                    <a:pt x="1452394" y="812800"/>
                    <a:pt x="1413687" y="812800"/>
                  </a:cubicBezTo>
                  <a:lnTo>
                    <a:pt x="70085" y="812800"/>
                  </a:lnTo>
                  <a:cubicBezTo>
                    <a:pt x="51497" y="812800"/>
                    <a:pt x="33671" y="805416"/>
                    <a:pt x="20527" y="792273"/>
                  </a:cubicBezTo>
                  <a:cubicBezTo>
                    <a:pt x="7384" y="779129"/>
                    <a:pt x="0" y="761303"/>
                    <a:pt x="0" y="742715"/>
                  </a:cubicBezTo>
                  <a:lnTo>
                    <a:pt x="0" y="70085"/>
                  </a:lnTo>
                  <a:cubicBezTo>
                    <a:pt x="0" y="51497"/>
                    <a:pt x="7384" y="33671"/>
                    <a:pt x="20527" y="20527"/>
                  </a:cubicBezTo>
                  <a:cubicBezTo>
                    <a:pt x="33671" y="7384"/>
                    <a:pt x="51497" y="0"/>
                    <a:pt x="70085" y="0"/>
                  </a:cubicBezTo>
                  <a:close/>
                </a:path>
              </a:pathLst>
            </a:custGeom>
            <a:solidFill>
              <a:srgbClr val="FBB1B7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8377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208604" y="212015"/>
            <a:ext cx="3156271" cy="1633370"/>
          </a:xfrm>
          <a:custGeom>
            <a:avLst/>
            <a:gdLst/>
            <a:ahLst/>
            <a:cxnLst/>
            <a:rect l="l" t="t" r="r" b="b"/>
            <a:pathLst>
              <a:path w="3156271" h="1633370">
                <a:moveTo>
                  <a:pt x="0" y="0"/>
                </a:moveTo>
                <a:lnTo>
                  <a:pt x="3156271" y="0"/>
                </a:lnTo>
                <a:lnTo>
                  <a:pt x="3156271" y="1633370"/>
                </a:lnTo>
                <a:lnTo>
                  <a:pt x="0" y="16333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1028700" y="3138205"/>
            <a:ext cx="5336175" cy="173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Se informa que el Día Viernes 09 de mayo festejaremos el Día del estudiante por lo que se comparte horarios de actividades a realizar.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34689" y="7224720"/>
            <a:ext cx="15385676" cy="283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Para colaborar en la organización de las convivencias, se autoriza ingreso de 3 apoderados/as por curso cuyo nombre deben ser entregados a Unidad de Inspectoría General - ambos sectores - previo a la actividad para registro de ingreso.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endParaRPr lang="en-US" sz="270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Horario de ingreso de apoderados/as colaboradores/as - 12:45 hrs.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endParaRPr lang="en-US" sz="270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3989" y="-222045"/>
            <a:ext cx="4485868" cy="3042914"/>
          </a:xfrm>
          <a:custGeom>
            <a:avLst/>
            <a:gdLst/>
            <a:ahLst/>
            <a:cxnLst/>
            <a:rect l="l" t="t" r="r" b="b"/>
            <a:pathLst>
              <a:path w="4485868" h="3042914">
                <a:moveTo>
                  <a:pt x="0" y="0"/>
                </a:moveTo>
                <a:lnTo>
                  <a:pt x="4485868" y="0"/>
                </a:lnTo>
                <a:lnTo>
                  <a:pt x="4485868" y="3042914"/>
                </a:lnTo>
                <a:lnTo>
                  <a:pt x="0" y="3042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8156222" y="6349265"/>
            <a:ext cx="1975556" cy="2469446"/>
          </a:xfrm>
          <a:custGeom>
            <a:avLst/>
            <a:gdLst/>
            <a:ahLst/>
            <a:cxnLst/>
            <a:rect l="l" t="t" r="r" b="b"/>
            <a:pathLst>
              <a:path w="1975556" h="2469446">
                <a:moveTo>
                  <a:pt x="0" y="0"/>
                </a:moveTo>
                <a:lnTo>
                  <a:pt x="1975556" y="0"/>
                </a:lnTo>
                <a:lnTo>
                  <a:pt x="1975556" y="2469445"/>
                </a:lnTo>
                <a:lnTo>
                  <a:pt x="0" y="2469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4332924" y="2595937"/>
            <a:ext cx="9622152" cy="86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2"/>
              </a:lnSpc>
            </a:pPr>
            <a:r>
              <a:rPr lang="en-US" sz="8800" dirty="0">
                <a:solidFill>
                  <a:srgbClr val="BF0928"/>
                </a:solidFill>
                <a:latin typeface="Rubik Vinyl"/>
                <a:ea typeface="Rubik Vinyl"/>
                <a:cs typeface="Rubik Vinyl"/>
                <a:sym typeface="Rubik Vinyl"/>
              </a:rPr>
              <a:t>ORIENTACIÒN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65774" y="4368165"/>
            <a:ext cx="5201025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Doris Vera Cabrera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081" y="568635"/>
            <a:ext cx="5687135" cy="796199"/>
          </a:xfrm>
          <a:custGeom>
            <a:avLst/>
            <a:gdLst/>
            <a:ahLst/>
            <a:cxnLst/>
            <a:rect l="l" t="t" r="r" b="b"/>
            <a:pathLst>
              <a:path w="5687135" h="796199">
                <a:moveTo>
                  <a:pt x="0" y="0"/>
                </a:moveTo>
                <a:lnTo>
                  <a:pt x="5687135" y="0"/>
                </a:lnTo>
                <a:lnTo>
                  <a:pt x="5687135" y="796199"/>
                </a:lnTo>
                <a:lnTo>
                  <a:pt x="0" y="796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 flipH="1">
            <a:off x="12600865" y="2204375"/>
            <a:ext cx="5687135" cy="796199"/>
          </a:xfrm>
          <a:custGeom>
            <a:avLst/>
            <a:gdLst/>
            <a:ahLst/>
            <a:cxnLst/>
            <a:rect l="l" t="t" r="r" b="b"/>
            <a:pathLst>
              <a:path w="5687135" h="796199">
                <a:moveTo>
                  <a:pt x="5687135" y="0"/>
                </a:moveTo>
                <a:lnTo>
                  <a:pt x="0" y="0"/>
                </a:lnTo>
                <a:lnTo>
                  <a:pt x="0" y="796199"/>
                </a:lnTo>
                <a:lnTo>
                  <a:pt x="5687135" y="796199"/>
                </a:lnTo>
                <a:lnTo>
                  <a:pt x="56871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1645625" y="3835400"/>
            <a:ext cx="15964190" cy="645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en-US" sz="45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Asistir a clases permite a los y las estudiantes adquirir conocimientos y habilidades esenciales para su desarrollo académico y personal. Además, fomenta la participación activa y la interacción con profesores y compañeros, enriqueciendo el proceso de aprendizaje. La presencia regular también ayuda a mantener la disciplina y el compromiso con sus metas educativas.</a:t>
            </a:r>
          </a:p>
          <a:p>
            <a:pPr algn="just">
              <a:lnSpc>
                <a:spcPts val="7000"/>
              </a:lnSpc>
            </a:pPr>
            <a:endParaRPr lang="en-US" sz="4500" b="1">
              <a:solidFill>
                <a:srgbClr val="000000"/>
              </a:solidFill>
              <a:latin typeface="Flatory Slab Bold"/>
              <a:ea typeface="Flatory Slab Bold"/>
              <a:cs typeface="Flatory Slab Bold"/>
              <a:sym typeface="Flatory Slab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884167" y="262647"/>
            <a:ext cx="5725649" cy="2204375"/>
          </a:xfrm>
          <a:custGeom>
            <a:avLst/>
            <a:gdLst/>
            <a:ahLst/>
            <a:cxnLst/>
            <a:rect l="l" t="t" r="r" b="b"/>
            <a:pathLst>
              <a:path w="5725649" h="2204375">
                <a:moveTo>
                  <a:pt x="0" y="0"/>
                </a:moveTo>
                <a:lnTo>
                  <a:pt x="5725649" y="0"/>
                </a:lnTo>
                <a:lnTo>
                  <a:pt x="5725649" y="2204375"/>
                </a:lnTo>
                <a:lnTo>
                  <a:pt x="0" y="2204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808316" y="1199570"/>
            <a:ext cx="2622899" cy="2721555"/>
          </a:xfrm>
          <a:custGeom>
            <a:avLst/>
            <a:gdLst/>
            <a:ahLst/>
            <a:cxnLst/>
            <a:rect l="l" t="t" r="r" b="b"/>
            <a:pathLst>
              <a:path w="2622899" h="2721555">
                <a:moveTo>
                  <a:pt x="0" y="0"/>
                </a:moveTo>
                <a:lnTo>
                  <a:pt x="2622899" y="0"/>
                </a:lnTo>
                <a:lnTo>
                  <a:pt x="2622899" y="2721555"/>
                </a:lnTo>
                <a:lnTo>
                  <a:pt x="0" y="2721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TextBox 7"/>
          <p:cNvSpPr txBox="1"/>
          <p:nvPr/>
        </p:nvSpPr>
        <p:spPr>
          <a:xfrm>
            <a:off x="4970437" y="1329033"/>
            <a:ext cx="6913730" cy="1671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7"/>
              </a:lnSpc>
            </a:pPr>
            <a:r>
              <a:rPr lang="en-US" sz="12170">
                <a:solidFill>
                  <a:srgbClr val="BF0928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asistencia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703" y="451895"/>
            <a:ext cx="2242518" cy="2359652"/>
          </a:xfrm>
          <a:custGeom>
            <a:avLst/>
            <a:gdLst/>
            <a:ahLst/>
            <a:cxnLst/>
            <a:rect l="l" t="t" r="r" b="b"/>
            <a:pathLst>
              <a:path w="2242518" h="2359652">
                <a:moveTo>
                  <a:pt x="0" y="0"/>
                </a:moveTo>
                <a:lnTo>
                  <a:pt x="2242519" y="0"/>
                </a:lnTo>
                <a:lnTo>
                  <a:pt x="2242519" y="2359652"/>
                </a:lnTo>
                <a:lnTo>
                  <a:pt x="0" y="2359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576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986332" y="8384933"/>
            <a:ext cx="2372195" cy="2405267"/>
          </a:xfrm>
          <a:custGeom>
            <a:avLst/>
            <a:gdLst/>
            <a:ahLst/>
            <a:cxnLst/>
            <a:rect l="l" t="t" r="r" b="b"/>
            <a:pathLst>
              <a:path w="2372195" h="2405267">
                <a:moveTo>
                  <a:pt x="0" y="0"/>
                </a:moveTo>
                <a:lnTo>
                  <a:pt x="2372195" y="0"/>
                </a:lnTo>
                <a:lnTo>
                  <a:pt x="2372195" y="2405267"/>
                </a:lnTo>
                <a:lnTo>
                  <a:pt x="0" y="2405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5698093" y="8803329"/>
            <a:ext cx="1960593" cy="1568474"/>
          </a:xfrm>
          <a:custGeom>
            <a:avLst/>
            <a:gdLst/>
            <a:ahLst/>
            <a:cxnLst/>
            <a:rect l="l" t="t" r="r" b="b"/>
            <a:pathLst>
              <a:path w="1960593" h="1568474">
                <a:moveTo>
                  <a:pt x="0" y="0"/>
                </a:moveTo>
                <a:lnTo>
                  <a:pt x="1960593" y="0"/>
                </a:lnTo>
                <a:lnTo>
                  <a:pt x="1960593" y="1568475"/>
                </a:lnTo>
                <a:lnTo>
                  <a:pt x="0" y="156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9639886" y="8384933"/>
            <a:ext cx="1872042" cy="2207813"/>
          </a:xfrm>
          <a:custGeom>
            <a:avLst/>
            <a:gdLst/>
            <a:ahLst/>
            <a:cxnLst/>
            <a:rect l="l" t="t" r="r" b="b"/>
            <a:pathLst>
              <a:path w="1872042" h="2207813">
                <a:moveTo>
                  <a:pt x="0" y="0"/>
                </a:moveTo>
                <a:lnTo>
                  <a:pt x="1872041" y="0"/>
                </a:lnTo>
                <a:lnTo>
                  <a:pt x="1872041" y="2207813"/>
                </a:lnTo>
                <a:lnTo>
                  <a:pt x="0" y="2207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3302627" y="8718526"/>
            <a:ext cx="939453" cy="1874220"/>
          </a:xfrm>
          <a:custGeom>
            <a:avLst/>
            <a:gdLst/>
            <a:ahLst/>
            <a:cxnLst/>
            <a:rect l="l" t="t" r="r" b="b"/>
            <a:pathLst>
              <a:path w="939453" h="1874220">
                <a:moveTo>
                  <a:pt x="0" y="0"/>
                </a:moveTo>
                <a:lnTo>
                  <a:pt x="939453" y="0"/>
                </a:lnTo>
                <a:lnTo>
                  <a:pt x="939453" y="1874220"/>
                </a:lnTo>
                <a:lnTo>
                  <a:pt x="0" y="18742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6221484" y="8718526"/>
            <a:ext cx="1220794" cy="1832336"/>
          </a:xfrm>
          <a:custGeom>
            <a:avLst/>
            <a:gdLst/>
            <a:ahLst/>
            <a:cxnLst/>
            <a:rect l="l" t="t" r="r" b="b"/>
            <a:pathLst>
              <a:path w="1220794" h="1832336">
                <a:moveTo>
                  <a:pt x="0" y="0"/>
                </a:moveTo>
                <a:lnTo>
                  <a:pt x="1220794" y="0"/>
                </a:lnTo>
                <a:lnTo>
                  <a:pt x="1220794" y="1832336"/>
                </a:lnTo>
                <a:lnTo>
                  <a:pt x="0" y="1832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6082481" y="635041"/>
            <a:ext cx="6123039" cy="99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7330">
                <a:solidFill>
                  <a:srgbClr val="8F252A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1º reunión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03222" y="3469055"/>
            <a:ext cx="5497773" cy="112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8178">
                <a:solidFill>
                  <a:srgbClr val="8F252A"/>
                </a:solidFill>
                <a:latin typeface="Rubik Vinyl"/>
                <a:ea typeface="Rubik Vinyl"/>
                <a:cs typeface="Rubik Vinyl"/>
                <a:sym typeface="Rubik Vinyl"/>
              </a:rPr>
              <a:t>CURSO: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1963" y="6035281"/>
            <a:ext cx="9063648" cy="79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5778">
                <a:solidFill>
                  <a:srgbClr val="8F252A"/>
                </a:solidFill>
                <a:latin typeface="Rubik Vinyl"/>
                <a:ea typeface="Rubik Vinyl"/>
                <a:cs typeface="Rubik Vinyl"/>
                <a:sym typeface="Rubik Vinyl"/>
              </a:rPr>
              <a:t>PROFESOR(A) JEFE: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635" y="4331953"/>
            <a:ext cx="4103138" cy="3713340"/>
          </a:xfrm>
          <a:custGeom>
            <a:avLst/>
            <a:gdLst/>
            <a:ahLst/>
            <a:cxnLst/>
            <a:rect l="l" t="t" r="r" b="b"/>
            <a:pathLst>
              <a:path w="4103138" h="3713340">
                <a:moveTo>
                  <a:pt x="0" y="0"/>
                </a:moveTo>
                <a:lnTo>
                  <a:pt x="4103138" y="0"/>
                </a:lnTo>
                <a:lnTo>
                  <a:pt x="4103138" y="3713339"/>
                </a:lnTo>
                <a:lnTo>
                  <a:pt x="0" y="3713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3531303" y="2635364"/>
            <a:ext cx="2041009" cy="1696589"/>
          </a:xfrm>
          <a:custGeom>
            <a:avLst/>
            <a:gdLst/>
            <a:ahLst/>
            <a:cxnLst/>
            <a:rect l="l" t="t" r="r" b="b"/>
            <a:pathLst>
              <a:path w="2041009" h="1696589">
                <a:moveTo>
                  <a:pt x="0" y="0"/>
                </a:moveTo>
                <a:lnTo>
                  <a:pt x="2041009" y="0"/>
                </a:lnTo>
                <a:lnTo>
                  <a:pt x="2041009" y="1696589"/>
                </a:lnTo>
                <a:lnTo>
                  <a:pt x="0" y="169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1752724" y="3159166"/>
            <a:ext cx="1125875" cy="2345572"/>
          </a:xfrm>
          <a:custGeom>
            <a:avLst/>
            <a:gdLst/>
            <a:ahLst/>
            <a:cxnLst/>
            <a:rect l="l" t="t" r="r" b="b"/>
            <a:pathLst>
              <a:path w="1125875" h="2345572">
                <a:moveTo>
                  <a:pt x="0" y="0"/>
                </a:moveTo>
                <a:lnTo>
                  <a:pt x="1125875" y="0"/>
                </a:lnTo>
                <a:lnTo>
                  <a:pt x="1125875" y="2345573"/>
                </a:lnTo>
                <a:lnTo>
                  <a:pt x="0" y="234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4935247" y="1754973"/>
            <a:ext cx="1986429" cy="1986429"/>
          </a:xfrm>
          <a:custGeom>
            <a:avLst/>
            <a:gdLst/>
            <a:ahLst/>
            <a:cxnLst/>
            <a:rect l="l" t="t" r="r" b="b"/>
            <a:pathLst>
              <a:path w="1986429" h="1986429">
                <a:moveTo>
                  <a:pt x="0" y="0"/>
                </a:moveTo>
                <a:lnTo>
                  <a:pt x="1986429" y="0"/>
                </a:lnTo>
                <a:lnTo>
                  <a:pt x="1986429" y="1986430"/>
                </a:lnTo>
                <a:lnTo>
                  <a:pt x="0" y="1986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TextBox 6"/>
          <p:cNvSpPr txBox="1"/>
          <p:nvPr/>
        </p:nvSpPr>
        <p:spPr>
          <a:xfrm>
            <a:off x="3277219" y="473434"/>
            <a:ext cx="12916009" cy="91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5"/>
              </a:lnSpc>
            </a:pPr>
            <a:r>
              <a:rPr lang="en-US" sz="6717">
                <a:solidFill>
                  <a:srgbClr val="BF0928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los riesgos de faltar a clases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3889" y="5868299"/>
            <a:ext cx="3853452" cy="319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Pérdida de conocimientos:</a:t>
            </a:r>
            <a:r>
              <a:rPr lang="en-US" sz="30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La ausencia frecuente puede generar lagunas en el aprendizaje.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77557" y="4464680"/>
            <a:ext cx="4748502" cy="503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Problemas sociales</a:t>
            </a:r>
            <a:r>
              <a:rPr lang="en-US" sz="32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: La falta de interacción con compañeros y profesores puede limitar el desarrollo de habilidades sociales y afectar la integración en el grupo escolar.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17274" y="1919514"/>
            <a:ext cx="3853452" cy="159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No desarrolla hàbitos que se requieren en el diario vivir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990" y="5072877"/>
            <a:ext cx="16952758" cy="1492997"/>
            <a:chOff x="0" y="0"/>
            <a:chExt cx="4464924" cy="3932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4924" cy="393217"/>
            </a:xfrm>
            <a:custGeom>
              <a:avLst/>
              <a:gdLst/>
              <a:ahLst/>
              <a:cxnLst/>
              <a:rect l="l" t="t" r="r" b="b"/>
              <a:pathLst>
                <a:path w="4464924" h="393217">
                  <a:moveTo>
                    <a:pt x="23290" y="0"/>
                  </a:moveTo>
                  <a:lnTo>
                    <a:pt x="4441634" y="0"/>
                  </a:lnTo>
                  <a:cubicBezTo>
                    <a:pt x="4447811" y="0"/>
                    <a:pt x="4453735" y="2454"/>
                    <a:pt x="4458102" y="6822"/>
                  </a:cubicBezTo>
                  <a:cubicBezTo>
                    <a:pt x="4462470" y="11189"/>
                    <a:pt x="4464924" y="17113"/>
                    <a:pt x="4464924" y="23290"/>
                  </a:cubicBezTo>
                  <a:lnTo>
                    <a:pt x="4464924" y="369927"/>
                  </a:lnTo>
                  <a:cubicBezTo>
                    <a:pt x="4464924" y="376104"/>
                    <a:pt x="4462470" y="382028"/>
                    <a:pt x="4458102" y="386396"/>
                  </a:cubicBezTo>
                  <a:cubicBezTo>
                    <a:pt x="4453735" y="390763"/>
                    <a:pt x="4447811" y="393217"/>
                    <a:pt x="4441634" y="393217"/>
                  </a:cubicBezTo>
                  <a:lnTo>
                    <a:pt x="23290" y="393217"/>
                  </a:lnTo>
                  <a:cubicBezTo>
                    <a:pt x="17113" y="393217"/>
                    <a:pt x="11189" y="390763"/>
                    <a:pt x="6822" y="386396"/>
                  </a:cubicBezTo>
                  <a:cubicBezTo>
                    <a:pt x="2454" y="382028"/>
                    <a:pt x="0" y="376104"/>
                    <a:pt x="0" y="369927"/>
                  </a:cubicBezTo>
                  <a:lnTo>
                    <a:pt x="0" y="23290"/>
                  </a:lnTo>
                  <a:cubicBezTo>
                    <a:pt x="0" y="17113"/>
                    <a:pt x="2454" y="11189"/>
                    <a:pt x="6822" y="6822"/>
                  </a:cubicBezTo>
                  <a:cubicBezTo>
                    <a:pt x="11189" y="2454"/>
                    <a:pt x="17113" y="0"/>
                    <a:pt x="23290" y="0"/>
                  </a:cubicBezTo>
                  <a:close/>
                </a:path>
              </a:pathLst>
            </a:custGeom>
            <a:solidFill>
              <a:srgbClr val="FCD528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4924" cy="431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71609"/>
            <a:ext cx="1311349" cy="1714182"/>
          </a:xfrm>
          <a:custGeom>
            <a:avLst/>
            <a:gdLst/>
            <a:ahLst/>
            <a:cxnLst/>
            <a:rect l="l" t="t" r="r" b="b"/>
            <a:pathLst>
              <a:path w="1311349" h="1714182">
                <a:moveTo>
                  <a:pt x="0" y="0"/>
                </a:moveTo>
                <a:lnTo>
                  <a:pt x="1311349" y="0"/>
                </a:lnTo>
                <a:lnTo>
                  <a:pt x="1311349" y="1714182"/>
                </a:lnTo>
                <a:lnTo>
                  <a:pt x="0" y="1714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8005043" y="2899552"/>
            <a:ext cx="2958642" cy="1850496"/>
          </a:xfrm>
          <a:custGeom>
            <a:avLst/>
            <a:gdLst/>
            <a:ahLst/>
            <a:cxnLst/>
            <a:rect l="l" t="t" r="r" b="b"/>
            <a:pathLst>
              <a:path w="2958642" h="1850496">
                <a:moveTo>
                  <a:pt x="0" y="0"/>
                </a:moveTo>
                <a:lnTo>
                  <a:pt x="2958642" y="0"/>
                </a:lnTo>
                <a:lnTo>
                  <a:pt x="2958642" y="1850497"/>
                </a:lnTo>
                <a:lnTo>
                  <a:pt x="0" y="1850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7441464" y="7115135"/>
            <a:ext cx="1766905" cy="2692426"/>
          </a:xfrm>
          <a:custGeom>
            <a:avLst/>
            <a:gdLst/>
            <a:ahLst/>
            <a:cxnLst/>
            <a:rect l="l" t="t" r="r" b="b"/>
            <a:pathLst>
              <a:path w="1766905" h="2692426">
                <a:moveTo>
                  <a:pt x="0" y="0"/>
                </a:moveTo>
                <a:lnTo>
                  <a:pt x="1766905" y="0"/>
                </a:lnTo>
                <a:lnTo>
                  <a:pt x="1766905" y="2692426"/>
                </a:lnTo>
                <a:lnTo>
                  <a:pt x="0" y="2692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2770737" y="517629"/>
            <a:ext cx="12400041" cy="87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3"/>
              </a:lnSpc>
            </a:pPr>
            <a:r>
              <a:rPr lang="en-US" sz="6417">
                <a:solidFill>
                  <a:srgbClr val="BF0928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los beneficios de asistir a clases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990" y="1869900"/>
            <a:ext cx="6884768" cy="260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Adquisición de conocimientos: </a:t>
            </a:r>
            <a:r>
              <a:rPr lang="en-US" sz="27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La asistencia regular permite a los estudiantes aprender y comprender los contenidos académicos de manera más efectiva.</a:t>
            </a:r>
          </a:p>
          <a:p>
            <a:pPr algn="just">
              <a:lnSpc>
                <a:spcPts val="1820"/>
              </a:lnSpc>
            </a:pPr>
            <a:endParaRPr lang="en-US" sz="270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85191" y="5114861"/>
            <a:ext cx="15974109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Asistir a clases es fundamental para maximizar el aprendizaje, desarrollar habilidades sociales y preparar a los estudiantes para futuros desafíos académicos y profesionales.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08956" y="1687058"/>
            <a:ext cx="7075792" cy="278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Desarrollo de habilidades</a:t>
            </a:r>
            <a:r>
              <a:rPr lang="en-US" sz="32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sociales</a:t>
            </a:r>
            <a:r>
              <a:rPr lang="en-US" sz="32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: La interacción con compañeros y profesores fomenta habilidades de comunicación, trabajo en equipo y empatía.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099274"/>
            <a:ext cx="6014071" cy="265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Disciplina y responsabilidad:</a:t>
            </a:r>
            <a:r>
              <a:rPr lang="en-US" sz="30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Asistir regularmente ayuda a desarrollar hábitos de disciplina, puntualidad y compromiso con los estudios.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08369" y="7099274"/>
            <a:ext cx="8282295" cy="265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Preparación para el futuro:</a:t>
            </a:r>
            <a:r>
              <a:rPr lang="en-US" sz="300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La experiencia en el ambiente escolar contribuye a la preparación para estudios superiores y el mercado laboral, donde la asistencia y puntualidad son valoradas.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699" y="0"/>
            <a:ext cx="3061963" cy="2931830"/>
          </a:xfrm>
          <a:custGeom>
            <a:avLst/>
            <a:gdLst/>
            <a:ahLst/>
            <a:cxnLst/>
            <a:rect l="l" t="t" r="r" b="b"/>
            <a:pathLst>
              <a:path w="3061963" h="2931830">
                <a:moveTo>
                  <a:pt x="0" y="0"/>
                </a:moveTo>
                <a:lnTo>
                  <a:pt x="3061964" y="0"/>
                </a:lnTo>
                <a:lnTo>
                  <a:pt x="3061964" y="2931830"/>
                </a:lnTo>
                <a:lnTo>
                  <a:pt x="0" y="2931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254436" y="2827055"/>
            <a:ext cx="16230600" cy="5193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3"/>
              </a:lnSpc>
            </a:pPr>
            <a:r>
              <a:rPr lang="en-US" sz="5924">
                <a:solidFill>
                  <a:srgbClr val="7815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 IMPORTANTE MANTENER UNA ASISTENCIA REGULAR Y COMUNICAR CUALQUIER MOTIVO DE AUSENCIA PARA BUSCAR SOLUCIONES OPORTUNAS Y MINIMIZAR ESTOS RIESGOS.</a:t>
            </a:r>
          </a:p>
        </p:txBody>
      </p:sp>
      <p:sp>
        <p:nvSpPr>
          <p:cNvPr id="4" name="Freeform 4"/>
          <p:cNvSpPr/>
          <p:nvPr/>
        </p:nvSpPr>
        <p:spPr>
          <a:xfrm>
            <a:off x="15451773" y="7355170"/>
            <a:ext cx="3061963" cy="2931830"/>
          </a:xfrm>
          <a:custGeom>
            <a:avLst/>
            <a:gdLst/>
            <a:ahLst/>
            <a:cxnLst/>
            <a:rect l="l" t="t" r="r" b="b"/>
            <a:pathLst>
              <a:path w="3061963" h="2931830">
                <a:moveTo>
                  <a:pt x="0" y="0"/>
                </a:moveTo>
                <a:lnTo>
                  <a:pt x="3061963" y="0"/>
                </a:lnTo>
                <a:lnTo>
                  <a:pt x="3061963" y="2931830"/>
                </a:lnTo>
                <a:lnTo>
                  <a:pt x="0" y="2931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398" flipH="1">
            <a:off x="-989790" y="70168"/>
            <a:ext cx="4036980" cy="2602170"/>
          </a:xfrm>
          <a:custGeom>
            <a:avLst/>
            <a:gdLst/>
            <a:ahLst/>
            <a:cxnLst/>
            <a:rect l="l" t="t" r="r" b="b"/>
            <a:pathLst>
              <a:path w="4036980" h="2602170">
                <a:moveTo>
                  <a:pt x="4036980" y="0"/>
                </a:moveTo>
                <a:lnTo>
                  <a:pt x="0" y="0"/>
                </a:lnTo>
                <a:lnTo>
                  <a:pt x="0" y="2602170"/>
                </a:lnTo>
                <a:lnTo>
                  <a:pt x="4036980" y="2602170"/>
                </a:lnTo>
                <a:lnTo>
                  <a:pt x="40369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584221" y="2510155"/>
            <a:ext cx="17119559" cy="517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El colegio desea reconocer a los cursos con la mejor asistencia, teniendo en cuenta a las y los estudiantes que, por motivos de salud y/o razones personales, puedan ausentarse. Valoramos la importancia de asistir regularmente a clases y promovemos la responsabilidad y compromiso en la asistencia escolar. </a:t>
            </a:r>
            <a:r>
              <a:rPr lang="en-US" sz="49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8656" y="-1607347"/>
            <a:ext cx="4283451" cy="2907393"/>
          </a:xfrm>
          <a:custGeom>
            <a:avLst/>
            <a:gdLst/>
            <a:ahLst/>
            <a:cxnLst/>
            <a:rect l="l" t="t" r="r" b="b"/>
            <a:pathLst>
              <a:path w="4283451" h="2907393">
                <a:moveTo>
                  <a:pt x="0" y="0"/>
                </a:moveTo>
                <a:lnTo>
                  <a:pt x="4283452" y="0"/>
                </a:lnTo>
                <a:lnTo>
                  <a:pt x="4283452" y="2907393"/>
                </a:lnTo>
                <a:lnTo>
                  <a:pt x="0" y="2907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314241" y="2301335"/>
            <a:ext cx="3896557" cy="5684330"/>
          </a:xfrm>
          <a:custGeom>
            <a:avLst/>
            <a:gdLst/>
            <a:ahLst/>
            <a:cxnLst/>
            <a:rect l="l" t="t" r="r" b="b"/>
            <a:pathLst>
              <a:path w="3896557" h="5684330">
                <a:moveTo>
                  <a:pt x="0" y="0"/>
                </a:moveTo>
                <a:lnTo>
                  <a:pt x="3896557" y="0"/>
                </a:lnTo>
                <a:lnTo>
                  <a:pt x="3896557" y="5684330"/>
                </a:lnTo>
                <a:lnTo>
                  <a:pt x="0" y="5684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423" t="-39281" r="-173400" b="-3416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5743389" y="2473594"/>
            <a:ext cx="11515911" cy="401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Asimismo agradecer nuevamente su apoyo en esta Colecta Anual, ya que con estos aportes logramos brindar atención y rehabilitación a muchos niños y niñas que han sufrido quemaduras. </a:t>
            </a:r>
          </a:p>
        </p:txBody>
      </p:sp>
      <p:sp>
        <p:nvSpPr>
          <p:cNvPr id="5" name="Freeform 5"/>
          <p:cNvSpPr/>
          <p:nvPr/>
        </p:nvSpPr>
        <p:spPr>
          <a:xfrm>
            <a:off x="12295871" y="6881130"/>
            <a:ext cx="3562224" cy="2729554"/>
          </a:xfrm>
          <a:custGeom>
            <a:avLst/>
            <a:gdLst/>
            <a:ahLst/>
            <a:cxnLst/>
            <a:rect l="l" t="t" r="r" b="b"/>
            <a:pathLst>
              <a:path w="3562224" h="2729554">
                <a:moveTo>
                  <a:pt x="0" y="0"/>
                </a:moveTo>
                <a:lnTo>
                  <a:pt x="3562224" y="0"/>
                </a:lnTo>
                <a:lnTo>
                  <a:pt x="3562224" y="2729554"/>
                </a:lnTo>
                <a:lnTo>
                  <a:pt x="0" y="2729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8415244" y="6702857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D8383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Flatory Slab"/>
                  <a:ea typeface="Flatory Slab"/>
                  <a:cs typeface="Flatory Slab"/>
                  <a:sym typeface="Flatory Slab"/>
                </a:rPr>
                <a:t>TODO EL MES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24237" y="508724"/>
            <a:ext cx="11849491" cy="165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2"/>
              </a:lnSpc>
            </a:pPr>
            <a:r>
              <a:rPr lang="en-US" sz="6078" spc="996">
                <a:solidFill>
                  <a:srgbClr val="8F252A"/>
                </a:solidFill>
                <a:latin typeface="Rubik Vinyl"/>
                <a:ea typeface="Rubik Vinyl"/>
                <a:cs typeface="Rubik Vinyl"/>
                <a:sym typeface="Rubik Vinyl"/>
              </a:rPr>
              <a:t>COLEGIO SAUCACHE SE UNE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854425" y="0"/>
            <a:ext cx="3433575" cy="3287649"/>
          </a:xfrm>
          <a:custGeom>
            <a:avLst/>
            <a:gdLst/>
            <a:ahLst/>
            <a:cxnLst/>
            <a:rect l="l" t="t" r="r" b="b"/>
            <a:pathLst>
              <a:path w="3433575" h="3287649">
                <a:moveTo>
                  <a:pt x="0" y="0"/>
                </a:moveTo>
                <a:lnTo>
                  <a:pt x="3433575" y="0"/>
                </a:lnTo>
                <a:lnTo>
                  <a:pt x="3433575" y="3287649"/>
                </a:lnTo>
                <a:lnTo>
                  <a:pt x="0" y="3287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BDA2F86-93BA-2289-7C0D-3D5E57979E2E}"/>
              </a:ext>
            </a:extLst>
          </p:cNvPr>
          <p:cNvSpPr txBox="1"/>
          <p:nvPr/>
        </p:nvSpPr>
        <p:spPr>
          <a:xfrm>
            <a:off x="1219735" y="1303213"/>
            <a:ext cx="15351477" cy="865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Pedro de Valdivia: (I a IV medio) </a:t>
            </a: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Perfil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estudiante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Test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vocacionales</a:t>
            </a: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Biblioteca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digital (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guías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apoyo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metodológico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, Desarrollo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socioemocional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, videos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etc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)</a:t>
            </a: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Simulaciòn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puntaje</a:t>
            </a: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Buscador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simulador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carreras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universitarias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técnica</a:t>
            </a: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Guías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apoyo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</a:p>
          <a:p>
            <a:pPr marL="457200" indent="-457200" algn="just">
              <a:lnSpc>
                <a:spcPts val="448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  <a:p>
            <a:pPr marL="457200" indent="-457200" algn="just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Puntaje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Nacional (III y IV medio) </a:t>
            </a: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Perfil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estudiante</a:t>
            </a: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Planes de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clases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aplicado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por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los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docentes</a:t>
            </a: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Evaluaciones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 y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resultados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(mini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ensayos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ensayos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) </a:t>
            </a: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Biblioteca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guías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trabajo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, videos por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asigantura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)</a:t>
            </a: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Clases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vivo </a:t>
            </a:r>
          </a:p>
          <a:p>
            <a:pPr marL="457200" indent="-457200" algn="just">
              <a:lnSpc>
                <a:spcPts val="448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Test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vocacionales</a:t>
            </a: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42C52-C48D-46BC-F2E2-C89219844D7A}"/>
              </a:ext>
            </a:extLst>
          </p:cNvPr>
          <p:cNvSpPr txBox="1"/>
          <p:nvPr/>
        </p:nvSpPr>
        <p:spPr>
          <a:xfrm>
            <a:off x="5384617" y="495300"/>
            <a:ext cx="751876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Plataforma </a:t>
            </a:r>
            <a:r>
              <a:rPr lang="en-US" sz="45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Importantes</a:t>
            </a:r>
            <a:endParaRPr lang="en-US" sz="45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98611"/>
            <a:ext cx="4283451" cy="2907393"/>
          </a:xfrm>
          <a:custGeom>
            <a:avLst/>
            <a:gdLst/>
            <a:ahLst/>
            <a:cxnLst/>
            <a:rect l="l" t="t" r="r" b="b"/>
            <a:pathLst>
              <a:path w="4283451" h="2907393">
                <a:moveTo>
                  <a:pt x="0" y="0"/>
                </a:moveTo>
                <a:lnTo>
                  <a:pt x="4283451" y="0"/>
                </a:lnTo>
                <a:lnTo>
                  <a:pt x="4283451" y="2907392"/>
                </a:lnTo>
                <a:lnTo>
                  <a:pt x="0" y="290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2203441" y="3209217"/>
            <a:ext cx="13300653" cy="202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05"/>
              </a:lnSpc>
            </a:pPr>
            <a:r>
              <a:rPr lang="en-US" sz="14576">
                <a:solidFill>
                  <a:srgbClr val="8F252A"/>
                </a:solidFill>
                <a:latin typeface="Rubik Vinyl"/>
                <a:ea typeface="Rubik Vinyl"/>
                <a:cs typeface="Rubik Vinyl"/>
                <a:sym typeface="Rubik Vinyl"/>
              </a:rPr>
              <a:t>UTP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81986" y="6026343"/>
            <a:ext cx="4124027" cy="77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Viviana Lucero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960" y="3086100"/>
            <a:ext cx="1213866" cy="6172200"/>
          </a:xfrm>
          <a:custGeom>
            <a:avLst/>
            <a:gdLst/>
            <a:ahLst/>
            <a:cxnLst/>
            <a:rect l="l" t="t" r="r" b="b"/>
            <a:pathLst>
              <a:path w="1213866" h="6172200">
                <a:moveTo>
                  <a:pt x="0" y="0"/>
                </a:moveTo>
                <a:lnTo>
                  <a:pt x="1213866" y="0"/>
                </a:lnTo>
                <a:lnTo>
                  <a:pt x="121386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0" y="-492757"/>
            <a:ext cx="4485868" cy="3042914"/>
          </a:xfrm>
          <a:custGeom>
            <a:avLst/>
            <a:gdLst/>
            <a:ahLst/>
            <a:cxnLst/>
            <a:rect l="l" t="t" r="r" b="b"/>
            <a:pathLst>
              <a:path w="4485868" h="3042914">
                <a:moveTo>
                  <a:pt x="0" y="0"/>
                </a:moveTo>
                <a:lnTo>
                  <a:pt x="4485868" y="0"/>
                </a:lnTo>
                <a:lnTo>
                  <a:pt x="4485868" y="3042914"/>
                </a:lnTo>
                <a:lnTo>
                  <a:pt x="0" y="3042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2820035" y="583940"/>
            <a:ext cx="1389566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CL" sz="4800" b="1" dirty="0">
                <a:solidFill>
                  <a:srgbClr val="C00000"/>
                </a:solidFill>
                <a:latin typeface="Flatory Slab" panose="020B0604020202020204" charset="-34"/>
                <a:cs typeface="Flatory Slab" panose="020B0604020202020204" charset="-34"/>
              </a:rPr>
              <a:t>INFORMACIÓN RELEVANTE DE UTP</a:t>
            </a:r>
            <a:r>
              <a:rPr lang="en-US" sz="4800" b="1" dirty="0">
                <a:solidFill>
                  <a:srgbClr val="C00000"/>
                </a:solidFill>
                <a:latin typeface="Flatory Slab" panose="020B0604020202020204" charset="-34"/>
                <a:ea typeface="Flatory Slab Bold"/>
                <a:cs typeface="Flatory Slab" panose="020B0604020202020204" charset="-34"/>
                <a:sym typeface="Flatory Slab Bold"/>
              </a:rPr>
              <a:t>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43133" y="7586864"/>
            <a:ext cx="15392541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Flatory Slab" panose="020B0604020202020204" charset="-34"/>
                <a:cs typeface="Flatory Slab" panose="020B0604020202020204" charset="-34"/>
              </a:rPr>
              <a:t>Plan de Reforzamiento Lenguaje y Matemática 7° a 2° medio.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latin typeface="Flatory Slab" panose="020B0604020202020204" charset="-34"/>
                <a:cs typeface="Flatory Slab" panose="020B0604020202020204" charset="-34"/>
              </a:rPr>
              <a:t>Plataforma Puntaje:  Nacional 3° y 4° medio.</a:t>
            </a:r>
            <a:endParaRPr lang="es-CL" sz="3600" dirty="0">
              <a:latin typeface="Flatory Slab" panose="020B0604020202020204" charset="-34"/>
              <a:cs typeface="Flatory Slab" panose="020B0604020202020204" charset="-3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14133" y="6490024"/>
            <a:ext cx="1089646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s-ES" sz="4400" b="1" dirty="0">
                <a:latin typeface="Flatory Slab" panose="020B0604020202020204" charset="-34"/>
                <a:cs typeface="Flatory Slab" panose="020B0604020202020204" charset="-34"/>
              </a:rPr>
              <a:t>Fortalecimiento de Aprendizajes: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02693" y="3455775"/>
            <a:ext cx="1513034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s-CL" sz="4400" b="1" dirty="0">
                <a:latin typeface="Flatory Slab" panose="020B0604020202020204" charset="-34"/>
                <a:cs typeface="Flatory Slab" panose="020B0604020202020204" charset="-34"/>
              </a:rPr>
              <a:t>Fechas de evaluaciones del mes de Mayo.</a:t>
            </a:r>
          </a:p>
          <a:p>
            <a:pPr marL="0" indent="0">
              <a:buNone/>
            </a:pPr>
            <a:r>
              <a:rPr lang="es-ES" sz="4400" b="1" dirty="0">
                <a:hlinkClick r:id="rId6"/>
              </a:rPr>
              <a:t>https://docs.google.com/spreadsheets/d/1To58OW1HTVam3e6Um5BtGObPqRhgeHxL/edit?gid=950130786#gid=950130786</a:t>
            </a:r>
            <a:endParaRPr lang="es-ES" sz="4400" b="1" dirty="0"/>
          </a:p>
          <a:p>
            <a:pPr marL="0" indent="0">
              <a:buNone/>
            </a:pPr>
            <a:endParaRPr lang="es-ES" sz="44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6C12629-5A2B-638C-277E-C2C8390BFFD1}"/>
              </a:ext>
            </a:extLst>
          </p:cNvPr>
          <p:cNvSpPr txBox="1"/>
          <p:nvPr/>
        </p:nvSpPr>
        <p:spPr>
          <a:xfrm>
            <a:off x="1295400" y="3396354"/>
            <a:ext cx="606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1</a:t>
            </a:r>
            <a:r>
              <a:rPr lang="en-US" sz="3600" b="1" dirty="0">
                <a:solidFill>
                  <a:schemeClr val="bg1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 </a:t>
            </a:r>
            <a:endParaRPr lang="es-CL" sz="3600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28B606-0547-4F64-970C-5FBA24061ECB}"/>
              </a:ext>
            </a:extLst>
          </p:cNvPr>
          <p:cNvSpPr txBox="1"/>
          <p:nvPr/>
        </p:nvSpPr>
        <p:spPr>
          <a:xfrm>
            <a:off x="1295400" y="6751634"/>
            <a:ext cx="606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 </a:t>
            </a:r>
            <a:endParaRPr lang="es-CL" sz="3600" dirty="0">
              <a:solidFill>
                <a:schemeClr val="bg1"/>
              </a:solidFill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5BFC3034-CA0A-F0C1-189C-1D4590DE2FA6}"/>
              </a:ext>
            </a:extLst>
          </p:cNvPr>
          <p:cNvSpPr/>
          <p:nvPr/>
        </p:nvSpPr>
        <p:spPr>
          <a:xfrm>
            <a:off x="15963167" y="8307379"/>
            <a:ext cx="1989440" cy="1810136"/>
          </a:xfrm>
          <a:custGeom>
            <a:avLst/>
            <a:gdLst/>
            <a:ahLst/>
            <a:cxnLst/>
            <a:rect l="l" t="t" r="r" b="b"/>
            <a:pathLst>
              <a:path w="2414208" h="2554717">
                <a:moveTo>
                  <a:pt x="0" y="0"/>
                </a:moveTo>
                <a:lnTo>
                  <a:pt x="2414207" y="0"/>
                </a:lnTo>
                <a:lnTo>
                  <a:pt x="2414207" y="2554718"/>
                </a:lnTo>
                <a:lnTo>
                  <a:pt x="0" y="255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3"/>
          <p:cNvSpPr/>
          <p:nvPr/>
        </p:nvSpPr>
        <p:spPr>
          <a:xfrm>
            <a:off x="14859000" y="1481622"/>
            <a:ext cx="2880033" cy="2358027"/>
          </a:xfrm>
          <a:custGeom>
            <a:avLst/>
            <a:gdLst/>
            <a:ahLst/>
            <a:cxnLst/>
            <a:rect l="l" t="t" r="r" b="b"/>
            <a:pathLst>
              <a:path w="2880033" h="2358027">
                <a:moveTo>
                  <a:pt x="0" y="0"/>
                </a:moveTo>
                <a:lnTo>
                  <a:pt x="2880033" y="0"/>
                </a:lnTo>
                <a:lnTo>
                  <a:pt x="2880033" y="2358027"/>
                </a:lnTo>
                <a:lnTo>
                  <a:pt x="0" y="23580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CC69B-71BB-4E69-A705-22A7726EF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419100"/>
            <a:ext cx="13716000" cy="88185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CL" sz="4200" b="1" dirty="0">
                <a:latin typeface="Flatory Slab" panose="020B0604020202020204" charset="-34"/>
                <a:cs typeface="Flatory Slab" panose="020B0604020202020204" charset="-34"/>
              </a:rPr>
              <a:t>INFORMACIÓN RELEVANTE DE UTP</a:t>
            </a:r>
            <a:endParaRPr lang="es-CL" sz="4200" dirty="0">
              <a:latin typeface="Flatory Slab" panose="020B0604020202020204" charset="-34"/>
              <a:cs typeface="Flatory Slab" panose="020B0604020202020204" charset="-34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558DFF-F6E2-4B00-9D84-C790A87A6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638302"/>
            <a:ext cx="16459200" cy="881856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algn="l"/>
            <a:r>
              <a:rPr lang="es-CL" sz="14400" b="1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3.Según el Reglamento de Evaluación y Promoción</a:t>
            </a:r>
          </a:p>
          <a:p>
            <a:pPr algn="just"/>
            <a:endParaRPr lang="es-CL" sz="11200" b="1" dirty="0">
              <a:solidFill>
                <a:schemeClr val="tx1"/>
              </a:solidFill>
              <a:latin typeface="Flatory Slab" panose="020B0604020202020204" charset="-34"/>
              <a:cs typeface="Flatory Slab" panose="020B0604020202020204" charset="-34"/>
            </a:endParaRPr>
          </a:p>
          <a:p>
            <a:pPr algn="just"/>
            <a:endParaRPr lang="es-CL" sz="11200" b="1" dirty="0">
              <a:solidFill>
                <a:schemeClr val="tx1"/>
              </a:solidFill>
              <a:latin typeface="Flatory Slab" panose="020B0604020202020204" charset="-34"/>
              <a:cs typeface="Flatory Slab" panose="020B0604020202020204" charset="-34"/>
            </a:endParaRPr>
          </a:p>
          <a:p>
            <a:pPr algn="just"/>
            <a:r>
              <a:rPr lang="es-CL" sz="11200" b="1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RESPECTO A LA ASISTENCIA (Artículo 38°) </a:t>
            </a:r>
            <a:r>
              <a:rPr lang="es-CL" sz="11200" u="sng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Para ser promovido el estudiante debe asistir a lo menos el 85% de las clases estipuladas en el calendario Escolar Anual</a:t>
            </a:r>
            <a:r>
              <a:rPr lang="es-CL" sz="11200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. </a:t>
            </a:r>
          </a:p>
          <a:p>
            <a:pPr algn="just"/>
            <a:r>
              <a:rPr lang="es-CL" sz="11200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No obstante, por razones debidamente justificadas establecidas en el Reglamento de Evaluación, se podrá autorizar la promoción de estudiantes con porcentajes menores de asistencia. </a:t>
            </a:r>
            <a:r>
              <a:rPr lang="es-CL" sz="11200" u="sng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Acreditados con los certificados de especialistas correspondientes</a:t>
            </a:r>
            <a:r>
              <a:rPr lang="es-CL" sz="11200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. </a:t>
            </a:r>
          </a:p>
          <a:p>
            <a:pPr algn="just"/>
            <a:endParaRPr lang="es-CL" sz="11200" dirty="0">
              <a:solidFill>
                <a:schemeClr val="tx1"/>
              </a:solidFill>
              <a:latin typeface="Flatory Slab" panose="020B0604020202020204" charset="-34"/>
              <a:cs typeface="Flatory Slab" panose="020B0604020202020204" charset="-34"/>
            </a:endParaRPr>
          </a:p>
          <a:p>
            <a:pPr algn="just"/>
            <a:r>
              <a:rPr lang="es-CL" sz="11200" b="1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Situaciones a considerar: </a:t>
            </a:r>
          </a:p>
          <a:p>
            <a:pPr algn="just"/>
            <a:r>
              <a:rPr lang="es-CL" sz="11200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Para tales efectos, se considerará como asistencia regular de los estudiantes que se encuentren en casos tales como Servicio Militar, embarazo, certámenes deportivos nacionales e internacionales, actividades culturales, actividades científicas y artísticas, becas al extranjero u otras similares.</a:t>
            </a:r>
          </a:p>
          <a:p>
            <a:pPr algn="just"/>
            <a:r>
              <a:rPr lang="es-CL" sz="11200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 </a:t>
            </a:r>
            <a:r>
              <a:rPr lang="es-CL" sz="11200" u="sng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Enfermedades o situaciones graves de salud y casos especiales</a:t>
            </a:r>
            <a:r>
              <a:rPr lang="es-CL" sz="11200" dirty="0">
                <a:solidFill>
                  <a:schemeClr val="tx1"/>
                </a:solidFill>
                <a:latin typeface="Flatory Slab" panose="020B0604020202020204" charset="-34"/>
                <a:cs typeface="Flatory Slab" panose="020B0604020202020204" charset="-34"/>
              </a:rPr>
              <a:t>. Asimismo, se considerará como tal la participación de los estudiantes que cursen la Formación Diferenciada Técnico- Profesional en las actividades de aprendizaje realizadas en las empresas u otros espacios formativos, además de problemas graves de índole familiar acreditado por la asistente social u organismo competente.</a:t>
            </a:r>
          </a:p>
          <a:p>
            <a:endParaRPr lang="es-CL" dirty="0"/>
          </a:p>
        </p:txBody>
      </p:sp>
      <p:sp>
        <p:nvSpPr>
          <p:cNvPr id="4" name="Freeform 4"/>
          <p:cNvSpPr/>
          <p:nvPr/>
        </p:nvSpPr>
        <p:spPr>
          <a:xfrm>
            <a:off x="15697200" y="266700"/>
            <a:ext cx="1210230" cy="2420460"/>
          </a:xfrm>
          <a:custGeom>
            <a:avLst/>
            <a:gdLst/>
            <a:ahLst/>
            <a:cxnLst/>
            <a:rect l="l" t="t" r="r" b="b"/>
            <a:pathLst>
              <a:path w="1210230" h="2420460">
                <a:moveTo>
                  <a:pt x="0" y="0"/>
                </a:moveTo>
                <a:lnTo>
                  <a:pt x="1210230" y="0"/>
                </a:lnTo>
                <a:lnTo>
                  <a:pt x="1210230" y="2420460"/>
                </a:lnTo>
                <a:lnTo>
                  <a:pt x="0" y="2420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6631213" y="523702"/>
            <a:ext cx="837468" cy="1100123"/>
          </a:xfrm>
          <a:custGeom>
            <a:avLst/>
            <a:gdLst/>
            <a:ahLst/>
            <a:cxnLst/>
            <a:rect l="l" t="t" r="r" b="b"/>
            <a:pathLst>
              <a:path w="837468" h="1100123">
                <a:moveTo>
                  <a:pt x="0" y="0"/>
                </a:moveTo>
                <a:lnTo>
                  <a:pt x="837469" y="0"/>
                </a:lnTo>
                <a:lnTo>
                  <a:pt x="837469" y="1100123"/>
                </a:lnTo>
                <a:lnTo>
                  <a:pt x="0" y="1100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8502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98611"/>
            <a:ext cx="4283451" cy="2907393"/>
          </a:xfrm>
          <a:custGeom>
            <a:avLst/>
            <a:gdLst/>
            <a:ahLst/>
            <a:cxnLst/>
            <a:rect l="l" t="t" r="r" b="b"/>
            <a:pathLst>
              <a:path w="4283451" h="2907393">
                <a:moveTo>
                  <a:pt x="0" y="0"/>
                </a:moveTo>
                <a:lnTo>
                  <a:pt x="4283451" y="0"/>
                </a:lnTo>
                <a:lnTo>
                  <a:pt x="4283451" y="2907392"/>
                </a:lnTo>
                <a:lnTo>
                  <a:pt x="0" y="290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2203441" y="3209217"/>
            <a:ext cx="13300653" cy="202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05"/>
              </a:lnSpc>
            </a:pPr>
            <a:r>
              <a:rPr lang="en-US" sz="14576">
                <a:solidFill>
                  <a:srgbClr val="8F252A"/>
                </a:solidFill>
                <a:latin typeface="Rubik Vinyl"/>
                <a:ea typeface="Rubik Vinyl"/>
                <a:cs typeface="Rubik Vinyl"/>
                <a:sym typeface="Rubik Vinyl"/>
              </a:rPr>
              <a:t>CRA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06034" y="6026343"/>
            <a:ext cx="4275931" cy="77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Mario Treguear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82200" y="7505700"/>
            <a:ext cx="9722032" cy="4164270"/>
          </a:xfrm>
          <a:custGeom>
            <a:avLst/>
            <a:gdLst/>
            <a:ahLst/>
            <a:cxnLst/>
            <a:rect l="l" t="t" r="r" b="b"/>
            <a:pathLst>
              <a:path w="9722032" h="4164270">
                <a:moveTo>
                  <a:pt x="0" y="0"/>
                </a:moveTo>
                <a:lnTo>
                  <a:pt x="9722032" y="0"/>
                </a:lnTo>
                <a:lnTo>
                  <a:pt x="9722032" y="4164270"/>
                </a:lnTo>
                <a:lnTo>
                  <a:pt x="0" y="4164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 rot="-1067398" flipH="1">
            <a:off x="-989790" y="70168"/>
            <a:ext cx="4036980" cy="2602170"/>
          </a:xfrm>
          <a:custGeom>
            <a:avLst/>
            <a:gdLst/>
            <a:ahLst/>
            <a:cxnLst/>
            <a:rect l="l" t="t" r="r" b="b"/>
            <a:pathLst>
              <a:path w="4036980" h="2602170">
                <a:moveTo>
                  <a:pt x="4036980" y="0"/>
                </a:moveTo>
                <a:lnTo>
                  <a:pt x="0" y="0"/>
                </a:lnTo>
                <a:lnTo>
                  <a:pt x="0" y="2602170"/>
                </a:lnTo>
                <a:lnTo>
                  <a:pt x="4036980" y="2602170"/>
                </a:lnTo>
                <a:lnTo>
                  <a:pt x="40369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1028700" y="1606368"/>
            <a:ext cx="17119559" cy="774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 err="1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Bienvenidos</a:t>
            </a:r>
            <a:r>
              <a:rPr lang="en-US" sz="6000" b="1" dirty="0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 y </a:t>
            </a:r>
            <a:r>
              <a:rPr lang="en-US" sz="6000" b="1" dirty="0" err="1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bienvenidas</a:t>
            </a:r>
            <a:r>
              <a:rPr lang="en-US" sz="6000" b="1" dirty="0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 a </a:t>
            </a:r>
            <a:r>
              <a:rPr lang="en-US" sz="6000" b="1" dirty="0" err="1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nuestra</a:t>
            </a:r>
            <a:r>
              <a:rPr lang="en-US" sz="6000" b="1" dirty="0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 </a:t>
            </a:r>
            <a:r>
              <a:rPr lang="en-US" sz="6000" b="1" dirty="0" err="1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segunda</a:t>
            </a:r>
            <a:r>
              <a:rPr lang="en-US" sz="6000" b="1" dirty="0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 </a:t>
            </a:r>
            <a:r>
              <a:rPr lang="en-US" sz="6000" b="1" dirty="0" err="1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reunión</a:t>
            </a:r>
            <a:r>
              <a:rPr lang="en-US" sz="6000" b="1" dirty="0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 de </a:t>
            </a:r>
            <a:r>
              <a:rPr lang="en-US" sz="6000" b="1" dirty="0" err="1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apoderados</a:t>
            </a:r>
            <a:r>
              <a:rPr lang="en-US" sz="6000" b="1" dirty="0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 y </a:t>
            </a:r>
            <a:r>
              <a:rPr lang="en-US" sz="6000" b="1" dirty="0" err="1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apoderadas</a:t>
            </a:r>
            <a:r>
              <a:rPr lang="en-US" sz="6000" b="1" dirty="0">
                <a:solidFill>
                  <a:srgbClr val="8F252A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!</a:t>
            </a:r>
          </a:p>
          <a:p>
            <a:pPr algn="ctr">
              <a:lnSpc>
                <a:spcPts val="8400"/>
              </a:lnSpc>
            </a:pPr>
            <a:endParaRPr lang="en-US" sz="6000" b="1" dirty="0">
              <a:solidFill>
                <a:srgbClr val="8F252A"/>
              </a:solidFill>
              <a:latin typeface="Flatory Slab Bold"/>
              <a:ea typeface="Flatory Slab Bold"/>
              <a:cs typeface="Flatory Slab Bold"/>
              <a:sym typeface="Flatory Slab Bold"/>
            </a:endParaRPr>
          </a:p>
          <a:p>
            <a:pPr algn="ctr">
              <a:lnSpc>
                <a:spcPts val="5040"/>
              </a:lnSpc>
            </a:pPr>
            <a:r>
              <a:rPr lang="es-ES" sz="4800" b="1" i="1" dirty="0">
                <a:effectLst/>
                <a:latin typeface="Montserrat" panose="00000500000000000000" pitchFamily="2" charset="0"/>
              </a:rPr>
              <a:t>Estimados padres y apoderados, les damos la más cordial bienvenida a nuestra segunda reunión del año. Agradecemos su presencia y compromiso con la educación de sus hijos. Juntos, seguiremos fortaleciendo la comunidad escolar.</a:t>
            </a:r>
          </a:p>
          <a:p>
            <a:pPr algn="ctr">
              <a:lnSpc>
                <a:spcPts val="5040"/>
              </a:lnSpc>
            </a:pPr>
            <a:endParaRPr lang="es-ES" sz="4800" b="1" i="1" dirty="0">
              <a:effectLst/>
              <a:latin typeface="Montserrat" panose="00000500000000000000" pitchFamily="2" charset="0"/>
            </a:endParaRPr>
          </a:p>
          <a:p>
            <a:pPr algn="ctr">
              <a:lnSpc>
                <a:spcPts val="5040"/>
              </a:lnSpc>
            </a:pPr>
            <a:r>
              <a:rPr lang="es-ES" sz="4800" b="1" i="1" dirty="0">
                <a:effectLst/>
                <a:latin typeface="Montserrat" panose="00000500000000000000" pitchFamily="2" charset="0"/>
              </a:rPr>
              <a:t> ¡Bienvenidos(as)!</a:t>
            </a:r>
            <a:endParaRPr lang="en-US" sz="4800" b="1" i="1" dirty="0">
              <a:latin typeface="Flatory Slab Bold"/>
              <a:ea typeface="Flatory Slab Bold"/>
              <a:cs typeface="Flatory Slab Bold"/>
              <a:sym typeface="Flatory Slab Bold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ACF3C4AE-8F4C-8FF2-6ACB-2655B40D393C}"/>
              </a:ext>
            </a:extLst>
          </p:cNvPr>
          <p:cNvSpPr/>
          <p:nvPr/>
        </p:nvSpPr>
        <p:spPr>
          <a:xfrm>
            <a:off x="1028700" y="7505700"/>
            <a:ext cx="1871122" cy="2207813"/>
          </a:xfrm>
          <a:custGeom>
            <a:avLst/>
            <a:gdLst/>
            <a:ahLst/>
            <a:cxnLst/>
            <a:rect l="l" t="t" r="r" b="b"/>
            <a:pathLst>
              <a:path w="1871122" h="2207813">
                <a:moveTo>
                  <a:pt x="0" y="0"/>
                </a:moveTo>
                <a:lnTo>
                  <a:pt x="1871122" y="0"/>
                </a:lnTo>
                <a:lnTo>
                  <a:pt x="1871122" y="2207813"/>
                </a:lnTo>
                <a:lnTo>
                  <a:pt x="0" y="2207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38DB915-1157-A1D2-E220-5C91DDE6AE18}"/>
              </a:ext>
            </a:extLst>
          </p:cNvPr>
          <p:cNvSpPr txBox="1"/>
          <p:nvPr/>
        </p:nvSpPr>
        <p:spPr>
          <a:xfrm>
            <a:off x="11636126" y="114300"/>
            <a:ext cx="6252760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Guillermo Quintanilla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Director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21878" y="2945653"/>
            <a:ext cx="15351477" cy="766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Les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informamos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que se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convoca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todos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los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estudiantes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desde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transición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(NT1) hasta 4°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años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medios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participar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Concurso Nacional Booktubers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Bibliotecas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CRA 2025,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cuyo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objetivo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es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fomentar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lectura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mediante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videos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recomendando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libros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, con la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temática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Conectando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mundos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través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 la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lectura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". La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entrega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 videos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vence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16 de mayo de 2025. Para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más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detalles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coordinación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contacten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al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estamento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CRA del Colegio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Saucache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visiten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https://bibliotecas-cra.cl/booktubers-cra-2025/. </a:t>
            </a:r>
          </a:p>
          <a:p>
            <a:pPr algn="just">
              <a:lnSpc>
                <a:spcPts val="4480"/>
              </a:lnSpc>
            </a:pP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  <a:p>
            <a:pPr algn="just">
              <a:lnSpc>
                <a:spcPts val="4480"/>
              </a:lnSpc>
            </a:pP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  <a:p>
            <a:pPr algn="just">
              <a:lnSpc>
                <a:spcPts val="4480"/>
              </a:lnSpc>
            </a:pP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Además,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pueden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acceder a la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Biblioteca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Digital Escolar (BDE) con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más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 11 mil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contenidos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digitales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mediante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usuario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RUT o IPE y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contraseña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los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primeros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dígitos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del RUT o IPE,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ingresando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a bdescolar.mineduc.cl. Los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apoderados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estudiantes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desde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pre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kínder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hasta 4°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básico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pueden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acceder con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 RUT o IPE de sus </a:t>
            </a:r>
            <a:r>
              <a:rPr lang="en-US" sz="28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hijos</a:t>
            </a:r>
            <a:r>
              <a:rPr lang="en-US" sz="28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.</a:t>
            </a:r>
          </a:p>
          <a:p>
            <a:pPr algn="just">
              <a:lnSpc>
                <a:spcPts val="8000"/>
              </a:lnSpc>
            </a:pPr>
            <a:endParaRPr lang="en-US" sz="28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19792" y="4085789"/>
            <a:ext cx="817816" cy="4114800"/>
          </a:xfrm>
          <a:custGeom>
            <a:avLst/>
            <a:gdLst/>
            <a:ahLst/>
            <a:cxnLst/>
            <a:rect l="l" t="t" r="r" b="b"/>
            <a:pathLst>
              <a:path w="817816" h="4114800">
                <a:moveTo>
                  <a:pt x="0" y="0"/>
                </a:moveTo>
                <a:lnTo>
                  <a:pt x="817816" y="0"/>
                </a:lnTo>
                <a:lnTo>
                  <a:pt x="8178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0" y="1085850"/>
            <a:ext cx="18288000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41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ESTIMADOS PADRES Y APODERADOS: RECIBAN UN CORDIAL SALUDO DEL ESTAMENTO CRA BÁSICA Y CRA MEDIA.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283451" cy="2907393"/>
          </a:xfrm>
          <a:custGeom>
            <a:avLst/>
            <a:gdLst/>
            <a:ahLst/>
            <a:cxnLst/>
            <a:rect l="l" t="t" r="r" b="b"/>
            <a:pathLst>
              <a:path w="4283451" h="2907393">
                <a:moveTo>
                  <a:pt x="0" y="0"/>
                </a:moveTo>
                <a:lnTo>
                  <a:pt x="4283451" y="0"/>
                </a:lnTo>
                <a:lnTo>
                  <a:pt x="4283451" y="2907393"/>
                </a:lnTo>
                <a:lnTo>
                  <a:pt x="0" y="2907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677595" y="5952341"/>
            <a:ext cx="3019234" cy="4114800"/>
          </a:xfrm>
          <a:custGeom>
            <a:avLst/>
            <a:gdLst/>
            <a:ahLst/>
            <a:cxnLst/>
            <a:rect l="l" t="t" r="r" b="b"/>
            <a:pathLst>
              <a:path w="3019234" h="4114800">
                <a:moveTo>
                  <a:pt x="0" y="0"/>
                </a:moveTo>
                <a:lnTo>
                  <a:pt x="3019234" y="0"/>
                </a:lnTo>
                <a:lnTo>
                  <a:pt x="30192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2883431" y="1228725"/>
            <a:ext cx="13300653" cy="208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30"/>
              </a:lnSpc>
            </a:pPr>
            <a:r>
              <a:rPr lang="en-US" sz="15076">
                <a:solidFill>
                  <a:srgbClr val="000000"/>
                </a:solidFill>
                <a:latin typeface="Rubik Vinyl"/>
                <a:ea typeface="Rubik Vinyl"/>
                <a:cs typeface="Rubik Vinyl"/>
                <a:sym typeface="Rubik Vinyl"/>
              </a:rPr>
              <a:t>CGPA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64618" y="3802063"/>
            <a:ext cx="5336175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Centro General de Padres y </a:t>
            </a:r>
            <a:r>
              <a:rPr lang="en-US" sz="45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Apoderados</a:t>
            </a:r>
            <a:r>
              <a:rPr lang="en-US" sz="45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(as)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B101-3E8A-03D9-69DE-2CDD4948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4B1D80-2638-A8A2-6D7A-A38F115C03D5}"/>
              </a:ext>
            </a:extLst>
          </p:cNvPr>
          <p:cNvSpPr/>
          <p:nvPr/>
        </p:nvSpPr>
        <p:spPr>
          <a:xfrm>
            <a:off x="0" y="6607716"/>
            <a:ext cx="3842594" cy="3679284"/>
          </a:xfrm>
          <a:custGeom>
            <a:avLst/>
            <a:gdLst/>
            <a:ahLst/>
            <a:cxnLst/>
            <a:rect l="l" t="t" r="r" b="b"/>
            <a:pathLst>
              <a:path w="3842594" h="3679284">
                <a:moveTo>
                  <a:pt x="0" y="0"/>
                </a:moveTo>
                <a:lnTo>
                  <a:pt x="3842594" y="0"/>
                </a:lnTo>
                <a:lnTo>
                  <a:pt x="3842594" y="3679284"/>
                </a:lnTo>
                <a:lnTo>
                  <a:pt x="0" y="367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4A66A19-9815-5813-AB92-AB1B08D81D61}"/>
              </a:ext>
            </a:extLst>
          </p:cNvPr>
          <p:cNvSpPr/>
          <p:nvPr/>
        </p:nvSpPr>
        <p:spPr>
          <a:xfrm>
            <a:off x="14854425" y="0"/>
            <a:ext cx="3433575" cy="3287649"/>
          </a:xfrm>
          <a:custGeom>
            <a:avLst/>
            <a:gdLst/>
            <a:ahLst/>
            <a:cxnLst/>
            <a:rect l="l" t="t" r="r" b="b"/>
            <a:pathLst>
              <a:path w="3433575" h="3287649">
                <a:moveTo>
                  <a:pt x="0" y="0"/>
                </a:moveTo>
                <a:lnTo>
                  <a:pt x="3433575" y="0"/>
                </a:lnTo>
                <a:lnTo>
                  <a:pt x="3433575" y="3287649"/>
                </a:lnTo>
                <a:lnTo>
                  <a:pt x="0" y="3287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CF14D30-63E5-2DDF-430D-578D6065B0F9}"/>
              </a:ext>
            </a:extLst>
          </p:cNvPr>
          <p:cNvSpPr txBox="1"/>
          <p:nvPr/>
        </p:nvSpPr>
        <p:spPr>
          <a:xfrm>
            <a:off x="2440210" y="3459099"/>
            <a:ext cx="13407579" cy="356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51"/>
              </a:lnSpc>
            </a:pPr>
            <a:r>
              <a:rPr lang="en-US" sz="13096">
                <a:solidFill>
                  <a:srgbClr val="D67C05"/>
                </a:solidFill>
                <a:latin typeface="Rubik Vinyl"/>
                <a:ea typeface="Rubik Vinyl"/>
                <a:cs typeface="Rubik Vinyl"/>
                <a:sym typeface="Rubik Vinyl"/>
              </a:rPr>
              <a:t>¡GRACIAS POR ASISTIR!</a:t>
            </a:r>
          </a:p>
        </p:txBody>
      </p:sp>
    </p:spTree>
    <p:extLst>
      <p:ext uri="{BB962C8B-B14F-4D97-AF65-F5344CB8AC3E}">
        <p14:creationId xmlns:p14="http://schemas.microsoft.com/office/powerpoint/2010/main" val="128991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07716"/>
            <a:ext cx="3842594" cy="3679284"/>
          </a:xfrm>
          <a:custGeom>
            <a:avLst/>
            <a:gdLst/>
            <a:ahLst/>
            <a:cxnLst/>
            <a:rect l="l" t="t" r="r" b="b"/>
            <a:pathLst>
              <a:path w="3842594" h="3679284">
                <a:moveTo>
                  <a:pt x="0" y="0"/>
                </a:moveTo>
                <a:lnTo>
                  <a:pt x="3842594" y="0"/>
                </a:lnTo>
                <a:lnTo>
                  <a:pt x="3842594" y="3679284"/>
                </a:lnTo>
                <a:lnTo>
                  <a:pt x="0" y="367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4854425" y="0"/>
            <a:ext cx="3433575" cy="3287649"/>
          </a:xfrm>
          <a:custGeom>
            <a:avLst/>
            <a:gdLst/>
            <a:ahLst/>
            <a:cxnLst/>
            <a:rect l="l" t="t" r="r" b="b"/>
            <a:pathLst>
              <a:path w="3433575" h="3287649">
                <a:moveTo>
                  <a:pt x="0" y="0"/>
                </a:moveTo>
                <a:lnTo>
                  <a:pt x="3433575" y="0"/>
                </a:lnTo>
                <a:lnTo>
                  <a:pt x="3433575" y="3287649"/>
                </a:lnTo>
                <a:lnTo>
                  <a:pt x="0" y="3287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2440210" y="3459099"/>
            <a:ext cx="13407579" cy="354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51"/>
              </a:lnSpc>
            </a:pPr>
            <a:r>
              <a:rPr lang="en-US" sz="13096">
                <a:solidFill>
                  <a:srgbClr val="000000"/>
                </a:solidFill>
                <a:latin typeface="Rubik Vinyl"/>
                <a:ea typeface="Rubik Vinyl"/>
                <a:cs typeface="Rubik Vinyl"/>
                <a:sym typeface="Rubik Vinyl"/>
              </a:rPr>
              <a:t>¡GRACIAS POR ASISTIR!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30601"/>
            <a:ext cx="5687135" cy="796199"/>
          </a:xfrm>
          <a:custGeom>
            <a:avLst/>
            <a:gdLst/>
            <a:ahLst/>
            <a:cxnLst/>
            <a:rect l="l" t="t" r="r" b="b"/>
            <a:pathLst>
              <a:path w="5687135" h="796199">
                <a:moveTo>
                  <a:pt x="0" y="0"/>
                </a:moveTo>
                <a:lnTo>
                  <a:pt x="5687135" y="0"/>
                </a:lnTo>
                <a:lnTo>
                  <a:pt x="5687135" y="796198"/>
                </a:lnTo>
                <a:lnTo>
                  <a:pt x="0" y="796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 flipH="1">
            <a:off x="12600865" y="1028700"/>
            <a:ext cx="5687135" cy="796199"/>
          </a:xfrm>
          <a:custGeom>
            <a:avLst/>
            <a:gdLst/>
            <a:ahLst/>
            <a:cxnLst/>
            <a:rect l="l" t="t" r="r" b="b"/>
            <a:pathLst>
              <a:path w="5687135" h="796199">
                <a:moveTo>
                  <a:pt x="5687135" y="0"/>
                </a:moveTo>
                <a:lnTo>
                  <a:pt x="0" y="0"/>
                </a:lnTo>
                <a:lnTo>
                  <a:pt x="0" y="796199"/>
                </a:lnTo>
                <a:lnTo>
                  <a:pt x="5687135" y="796199"/>
                </a:lnTo>
                <a:lnTo>
                  <a:pt x="56871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5665799" y="3870752"/>
            <a:ext cx="12501266" cy="3771222"/>
          </a:xfrm>
          <a:custGeom>
            <a:avLst/>
            <a:gdLst/>
            <a:ahLst/>
            <a:cxnLst/>
            <a:rect l="l" t="t" r="r" b="b"/>
            <a:pathLst>
              <a:path w="12501266" h="3771222">
                <a:moveTo>
                  <a:pt x="0" y="0"/>
                </a:moveTo>
                <a:lnTo>
                  <a:pt x="12501266" y="0"/>
                </a:lnTo>
                <a:lnTo>
                  <a:pt x="12501266" y="3771222"/>
                </a:lnTo>
                <a:lnTo>
                  <a:pt x="0" y="377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38" t="-65075" r="-13877" b="-56099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988135" y="5852957"/>
            <a:ext cx="3710865" cy="3994094"/>
          </a:xfrm>
          <a:custGeom>
            <a:avLst/>
            <a:gdLst/>
            <a:ahLst/>
            <a:cxnLst/>
            <a:rect l="l" t="t" r="r" b="b"/>
            <a:pathLst>
              <a:path w="3710865" h="3994094">
                <a:moveTo>
                  <a:pt x="0" y="0"/>
                </a:moveTo>
                <a:lnTo>
                  <a:pt x="3710865" y="0"/>
                </a:lnTo>
                <a:lnTo>
                  <a:pt x="3710865" y="3994094"/>
                </a:lnTo>
                <a:lnTo>
                  <a:pt x="0" y="3994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08" t="-110048" r="-315140" b="-10048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9601923" y="7875319"/>
            <a:ext cx="1970612" cy="1719359"/>
          </a:xfrm>
          <a:custGeom>
            <a:avLst/>
            <a:gdLst/>
            <a:ahLst/>
            <a:cxnLst/>
            <a:rect l="l" t="t" r="r" b="b"/>
            <a:pathLst>
              <a:path w="1970612" h="1719359">
                <a:moveTo>
                  <a:pt x="0" y="0"/>
                </a:moveTo>
                <a:lnTo>
                  <a:pt x="1970612" y="0"/>
                </a:lnTo>
                <a:lnTo>
                  <a:pt x="1970612" y="1719359"/>
                </a:lnTo>
                <a:lnTo>
                  <a:pt x="0" y="1719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TextBox 7"/>
          <p:cNvSpPr txBox="1"/>
          <p:nvPr/>
        </p:nvSpPr>
        <p:spPr>
          <a:xfrm>
            <a:off x="5321902" y="1964147"/>
            <a:ext cx="764419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Medios de comunicación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87135" y="397382"/>
            <a:ext cx="6913730" cy="1671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7"/>
              </a:lnSpc>
            </a:pPr>
            <a:r>
              <a:rPr lang="en-US" sz="12170">
                <a:solidFill>
                  <a:srgbClr val="BF0928"/>
                </a:solidFill>
                <a:latin typeface="Feeling Passionate"/>
                <a:ea typeface="Feeling Passionate"/>
                <a:cs typeface="Feeling Passionate"/>
                <a:sym typeface="Feeling Passionate"/>
              </a:rPr>
              <a:t>saucache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4100" y="3687398"/>
            <a:ext cx="4293202" cy="581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Página del Colegio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62583" y="8411466"/>
            <a:ext cx="399702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Abadi" panose="020B0604020104020204" pitchFamily="34" charset="0"/>
                <a:ea typeface="Open Sans"/>
                <a:cs typeface="Open Sans"/>
                <a:sym typeface="Open Sans"/>
              </a:rPr>
              <a:t>mensajeria</a:t>
            </a:r>
            <a:r>
              <a:rPr lang="en-US" sz="3399" dirty="0">
                <a:solidFill>
                  <a:srgbClr val="000000"/>
                </a:solidFill>
                <a:latin typeface="Abadi" panose="020B0604020104020204" pitchFamily="34" charset="0"/>
                <a:ea typeface="Open Sans"/>
                <a:cs typeface="Open Sans"/>
                <a:sym typeface="Open Sans"/>
              </a:rPr>
              <a:t> de </a:t>
            </a:r>
            <a:r>
              <a:rPr lang="en-US" sz="3399" dirty="0" err="1">
                <a:solidFill>
                  <a:srgbClr val="000000"/>
                </a:solidFill>
                <a:latin typeface="Abadi" panose="020B0604020104020204" pitchFamily="34" charset="0"/>
                <a:ea typeface="Open Sans"/>
                <a:cs typeface="Open Sans"/>
                <a:sym typeface="Open Sans"/>
              </a:rPr>
              <a:t>texto</a:t>
            </a:r>
            <a:endParaRPr lang="en-US" sz="3399" dirty="0">
              <a:solidFill>
                <a:srgbClr val="000000"/>
              </a:solidFill>
              <a:latin typeface="Abadi" panose="020B0604020104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36F8693-0D73-D151-DC8F-7D9FEE13FAA9}"/>
              </a:ext>
            </a:extLst>
          </p:cNvPr>
          <p:cNvSpPr txBox="1"/>
          <p:nvPr/>
        </p:nvSpPr>
        <p:spPr>
          <a:xfrm>
            <a:off x="473298" y="2966995"/>
            <a:ext cx="6232301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s-CL" sz="3200" b="1" dirty="0"/>
              <a:t>https://www.colegiosaucache.cl/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349F8-4A22-C48A-8D61-F3B8DEA3736A}"/>
              </a:ext>
            </a:extLst>
          </p:cNvPr>
          <p:cNvSpPr txBox="1"/>
          <p:nvPr/>
        </p:nvSpPr>
        <p:spPr>
          <a:xfrm>
            <a:off x="1186439" y="4546627"/>
            <a:ext cx="3997028" cy="5803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Sector de </a:t>
            </a:r>
            <a:r>
              <a:rPr lang="en-US" sz="3399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noticias</a:t>
            </a:r>
            <a:r>
              <a:rPr lang="en-US" sz="3399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8747" y="-365620"/>
            <a:ext cx="4485868" cy="3042914"/>
          </a:xfrm>
          <a:custGeom>
            <a:avLst/>
            <a:gdLst/>
            <a:ahLst/>
            <a:cxnLst/>
            <a:rect l="l" t="t" r="r" b="b"/>
            <a:pathLst>
              <a:path w="4485868" h="3042914">
                <a:moveTo>
                  <a:pt x="0" y="0"/>
                </a:moveTo>
                <a:lnTo>
                  <a:pt x="4485868" y="0"/>
                </a:lnTo>
                <a:lnTo>
                  <a:pt x="4485868" y="3042914"/>
                </a:lnTo>
                <a:lnTo>
                  <a:pt x="0" y="3042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5582308" y="7834697"/>
            <a:ext cx="2162838" cy="2057400"/>
          </a:xfrm>
          <a:custGeom>
            <a:avLst/>
            <a:gdLst/>
            <a:ahLst/>
            <a:cxnLst/>
            <a:rect l="l" t="t" r="r" b="b"/>
            <a:pathLst>
              <a:path w="2162838" h="2057400">
                <a:moveTo>
                  <a:pt x="0" y="0"/>
                </a:moveTo>
                <a:lnTo>
                  <a:pt x="2162838" y="0"/>
                </a:lnTo>
                <a:lnTo>
                  <a:pt x="21628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TextBox 6"/>
          <p:cNvSpPr txBox="1"/>
          <p:nvPr/>
        </p:nvSpPr>
        <p:spPr>
          <a:xfrm>
            <a:off x="3524146" y="2412377"/>
            <a:ext cx="11239707" cy="1497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76"/>
              </a:lnSpc>
            </a:pPr>
            <a:r>
              <a:rPr lang="en-US" sz="8800" dirty="0">
                <a:solidFill>
                  <a:srgbClr val="BF0928"/>
                </a:solidFill>
                <a:latin typeface="Rubik Vinyl"/>
                <a:ea typeface="Rubik Vinyl"/>
                <a:cs typeface="Rubik Vinyl"/>
                <a:sym typeface="Rubik Vinyl"/>
              </a:rPr>
              <a:t>PREVENCIÒN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72746" y="4765191"/>
            <a:ext cx="625276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Francisca Balmaceda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6D1C7F4-7AC8-9E32-2C9A-2FD07318A92B}"/>
              </a:ext>
            </a:extLst>
          </p:cNvPr>
          <p:cNvSpPr/>
          <p:nvPr/>
        </p:nvSpPr>
        <p:spPr>
          <a:xfrm>
            <a:off x="8156222" y="6349265"/>
            <a:ext cx="1975556" cy="2469446"/>
          </a:xfrm>
          <a:custGeom>
            <a:avLst/>
            <a:gdLst/>
            <a:ahLst/>
            <a:cxnLst/>
            <a:rect l="l" t="t" r="r" b="b"/>
            <a:pathLst>
              <a:path w="1975556" h="2469446">
                <a:moveTo>
                  <a:pt x="0" y="0"/>
                </a:moveTo>
                <a:lnTo>
                  <a:pt x="1975556" y="0"/>
                </a:lnTo>
                <a:lnTo>
                  <a:pt x="1975556" y="2469445"/>
                </a:lnTo>
                <a:lnTo>
                  <a:pt x="0" y="2469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95D6666E-BBD3-AA69-5B36-AACB098CDD65}"/>
              </a:ext>
            </a:extLst>
          </p:cNvPr>
          <p:cNvSpPr txBox="1"/>
          <p:nvPr/>
        </p:nvSpPr>
        <p:spPr>
          <a:xfrm>
            <a:off x="3581400" y="1298275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latin typeface="Arial" panose="020B0604020202020204" pitchFamily="34" charset="0"/>
                <a:cs typeface="Arial" panose="020B0604020202020204" pitchFamily="34" charset="0"/>
              </a:rPr>
              <a:t>PLAN INTEGRAL DE SEGURIDAD ESCOLAR</a:t>
            </a:r>
          </a:p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Ed. Media </a:t>
            </a:r>
            <a:endParaRPr lang="es-C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B45DD56-6463-9AF1-CE01-285FE5F21206}"/>
              </a:ext>
            </a:extLst>
          </p:cNvPr>
          <p:cNvSpPr txBox="1"/>
          <p:nvPr/>
        </p:nvSpPr>
        <p:spPr>
          <a:xfrm>
            <a:off x="1384849" y="2927760"/>
            <a:ext cx="48013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s-CL" sz="2700" b="1" dirty="0">
                <a:latin typeface="Arial" panose="020B0604020202020204" pitchFamily="34" charset="0"/>
                <a:cs typeface="Arial" panose="020B0604020202020204" pitchFamily="34" charset="0"/>
              </a:rPr>
              <a:t>ona de seguridad interna   </a:t>
            </a:r>
            <a:endParaRPr lang="es-C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E30D0EC-3ED1-4A66-A797-14F9682EDECE}"/>
              </a:ext>
            </a:extLst>
          </p:cNvPr>
          <p:cNvSpPr txBox="1"/>
          <p:nvPr/>
        </p:nvSpPr>
        <p:spPr>
          <a:xfrm>
            <a:off x="10668000" y="2753226"/>
            <a:ext cx="47820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s-CL" sz="2700" b="1" dirty="0">
                <a:latin typeface="Arial" panose="020B0604020202020204" pitchFamily="34" charset="0"/>
                <a:cs typeface="Arial" panose="020B0604020202020204" pitchFamily="34" charset="0"/>
              </a:rPr>
              <a:t>ona de seguridad externa  </a:t>
            </a:r>
            <a:endParaRPr lang="es-C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lh7-rt.googleusercontent.com/slidesz/AGV_vUcAAGXS4z-BpZN0iBlOoCFKLOqD_nm8b0Bzxqa5vaBltkQO2t5hZI-c4iZzUAMqiy68-JDrEcXQaEA4cJcxnfF26Y6ix3kopNhVm33m34ZaAEJgd8llps06xbY034IirlW8zsVod9eU9L6m_61Zz4Q=nw?key=lolLe-CJtcJRn7CMcsD-60S6">
            <a:extLst>
              <a:ext uri="{FF2B5EF4-FFF2-40B4-BE49-F238E27FC236}">
                <a16:creationId xmlns:a16="http://schemas.microsoft.com/office/drawing/2014/main" id="{9EE79A8C-B9DC-4D6C-9091-B75BE5BC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98" y="3476746"/>
            <a:ext cx="5232016" cy="681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EIP Mirasierra - Atención ya estamos de vuelta¡¡¡¡¡ mucho ojo a las redes  sociales para enteraros de todo. | Facebook">
            <a:extLst>
              <a:ext uri="{FF2B5EF4-FFF2-40B4-BE49-F238E27FC236}">
                <a16:creationId xmlns:a16="http://schemas.microsoft.com/office/drawing/2014/main" id="{9AAC9AAA-CCF5-40B5-8ECE-E6418F58C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57734"/>
            <a:ext cx="2590799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549C0EB-61FC-44BC-99AA-F900B1B19D9E}"/>
              </a:ext>
            </a:extLst>
          </p:cNvPr>
          <p:cNvSpPr txBox="1"/>
          <p:nvPr/>
        </p:nvSpPr>
        <p:spPr>
          <a:xfrm>
            <a:off x="5712723" y="4269734"/>
            <a:ext cx="2370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Para posibles amenazas de: Fuga de gas en dependencias PAES o sismos. 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DE43C5-C1B5-47BE-B836-D8579728F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689" y="3203321"/>
            <a:ext cx="7459116" cy="70494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74948F3-9281-4477-98DD-4B5779CF2B92}"/>
              </a:ext>
            </a:extLst>
          </p:cNvPr>
          <p:cNvSpPr txBox="1"/>
          <p:nvPr/>
        </p:nvSpPr>
        <p:spPr>
          <a:xfrm>
            <a:off x="12974125" y="3611831"/>
            <a:ext cx="2682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Para posibles amenazas de: Incendio estructural y alarma de artefactos explosivos.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7077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93EE86-DBFC-2E1A-1F5C-9B8F1ADACF09}"/>
              </a:ext>
            </a:extLst>
          </p:cNvPr>
          <p:cNvSpPr txBox="1"/>
          <p:nvPr/>
        </p:nvSpPr>
        <p:spPr>
          <a:xfrm>
            <a:off x="730044" y="2384012"/>
            <a:ext cx="13824155" cy="81253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2400" b="1" dirty="0"/>
              <a:t>EN CASO DE EMERGENCIA DE SISMO, DEBE CONOCER LO SIGUIENTE: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Apoderados no podrán ingresar de inmediato ni de manera intempestiva o violenta al establecimiento al reclamar la entrega de los menores. </a:t>
            </a:r>
            <a:endParaRPr lang="es-CL" sz="24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Por seguridad de ruega calma, cuidado en el camino para prevenir accidentes y no enviar a desconocidos a retirar a los menores, a menos que se encuentren registrados en los listados de retiro de emergencia. Es importante prevenir estas situaciones por lo que siempre es necesario mantener actualizada la información.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Se sugiere que como curso se organicen para elaborar un cartel de identificación o banderín del curso. (CON SU RESPECTIVA LETRA DE NIVEL)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err="1"/>
              <a:t>Ej</a:t>
            </a:r>
            <a:r>
              <a:rPr lang="es-ES" sz="2400" dirty="0"/>
              <a:t>:</a:t>
            </a:r>
          </a:p>
          <a:p>
            <a:pPr lvl="0">
              <a:lnSpc>
                <a:spcPct val="150000"/>
              </a:lnSpc>
            </a:pPr>
            <a:endParaRPr lang="es-ES" sz="2400" b="1" dirty="0"/>
          </a:p>
          <a:p>
            <a:pPr lvl="0">
              <a:lnSpc>
                <a:spcPct val="150000"/>
              </a:lnSpc>
            </a:pPr>
            <a:endParaRPr lang="es-ES" sz="2400" b="1" dirty="0"/>
          </a:p>
          <a:p>
            <a:pPr lvl="0">
              <a:lnSpc>
                <a:spcPct val="150000"/>
              </a:lnSpc>
            </a:pPr>
            <a:r>
              <a:rPr lang="es-ES" sz="2400" b="1" dirty="0"/>
              <a:t>IMPORTANTE</a:t>
            </a:r>
            <a:r>
              <a:rPr lang="es-ES" sz="2400" dirty="0"/>
              <a:t> </a:t>
            </a:r>
            <a:r>
              <a:rPr lang="es-ES" sz="2400" dirty="0">
                <a:sym typeface="Wingdings" panose="05000000000000000000" pitchFamily="2" charset="2"/>
              </a:rPr>
              <a:t> El ingreso para el retiro de estudiantes será por el </a:t>
            </a:r>
            <a:r>
              <a:rPr lang="es-ES" sz="2400" b="1" dirty="0">
                <a:sym typeface="Wingdings" panose="05000000000000000000" pitchFamily="2" charset="2"/>
              </a:rPr>
              <a:t>HALL PRINCIPAL</a:t>
            </a:r>
            <a:r>
              <a:rPr lang="es-ES" sz="2400" dirty="0">
                <a:sym typeface="Wingdings" panose="05000000000000000000" pitchFamily="2" charset="2"/>
              </a:rPr>
              <a:t>. </a:t>
            </a:r>
            <a:endParaRPr lang="es-ES" dirty="0">
              <a:sym typeface="Wingdings" panose="05000000000000000000" pitchFamily="2" charset="2"/>
            </a:endParaRPr>
          </a:p>
          <a:p>
            <a:endParaRPr lang="es-ES" cap="all" dirty="0"/>
          </a:p>
          <a:p>
            <a:endParaRPr lang="es-ES" cap="all" dirty="0"/>
          </a:p>
          <a:p>
            <a:r>
              <a:rPr lang="es-ES" b="1" i="1" cap="all" dirty="0">
                <a:solidFill>
                  <a:schemeClr val="accent2"/>
                </a:solidFill>
              </a:rPr>
              <a:t>Hablar con anticipación DE UN PLAN FAMILIAR FRENTE A EMERGENCIAS DE SISMO, </a:t>
            </a:r>
          </a:p>
          <a:p>
            <a:r>
              <a:rPr lang="es-ES" b="1" i="1" cap="all" dirty="0">
                <a:solidFill>
                  <a:schemeClr val="accent2"/>
                </a:solidFill>
              </a:rPr>
              <a:t>ayuda a reducir el miedo E INCERTIMDUMBRES </a:t>
            </a:r>
            <a:endParaRPr lang="es-ES" dirty="0">
              <a:sym typeface="Wingdings" panose="05000000000000000000" pitchFamily="2" charset="2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424410-BD5E-187E-53F6-AE491BCF7B2C}"/>
              </a:ext>
            </a:extLst>
          </p:cNvPr>
          <p:cNvSpPr txBox="1"/>
          <p:nvPr/>
        </p:nvSpPr>
        <p:spPr>
          <a:xfrm>
            <a:off x="3249872" y="1045966"/>
            <a:ext cx="7637312" cy="107721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sz="3200" b="1" dirty="0"/>
              <a:t>PLAN INTEGRAL DE SEGURIDAD ESCOLAR </a:t>
            </a:r>
          </a:p>
          <a:p>
            <a:r>
              <a:rPr lang="es-ES" sz="3200" b="1" dirty="0"/>
              <a:t>Ed</a:t>
            </a:r>
            <a:r>
              <a:rPr lang="es-CL" sz="3200" b="1" dirty="0"/>
              <a:t>. Media 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26BE2A2C-BA46-43D1-B47C-149F26CE5B92}"/>
              </a:ext>
            </a:extLst>
          </p:cNvPr>
          <p:cNvSpPr/>
          <p:nvPr/>
        </p:nvSpPr>
        <p:spPr>
          <a:xfrm>
            <a:off x="13610643" y="6566449"/>
            <a:ext cx="3124200" cy="163487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RECUERDA QUE EL COLEGIO SAUCACHE SE ENCUENTRA FUERA DEL AREA DE EVACUACIÓN </a:t>
            </a:r>
          </a:p>
          <a:p>
            <a:pPr algn="ctr"/>
            <a:r>
              <a:rPr lang="es-ES" sz="2000" b="1" dirty="0"/>
              <a:t>ANTE TSUNAMI</a:t>
            </a:r>
            <a:endParaRPr lang="es-CL" sz="2000" b="1" dirty="0"/>
          </a:p>
        </p:txBody>
      </p:sp>
      <p:pic>
        <p:nvPicPr>
          <p:cNvPr id="2050" name="Picture 2" descr="CEIP Mirasierra - Atención ya estamos de vuelta¡¡¡¡¡ mucho ojo a las redes  sociales para enteraros de todo. | Facebook">
            <a:extLst>
              <a:ext uri="{FF2B5EF4-FFF2-40B4-BE49-F238E27FC236}">
                <a16:creationId xmlns:a16="http://schemas.microsoft.com/office/drawing/2014/main" id="{C37B8AD8-E602-4771-899F-4C85C55E1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0" y="575182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tención emoji clipart personaje 3d emoji cara en el anuncio advertencia  gritando grito hablando | Vector Premium">
            <a:extLst>
              <a:ext uri="{FF2B5EF4-FFF2-40B4-BE49-F238E27FC236}">
                <a16:creationId xmlns:a16="http://schemas.microsoft.com/office/drawing/2014/main" id="{53FF8021-784E-4B79-86CB-C9CDD56D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503" y="4921838"/>
            <a:ext cx="1864179" cy="163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60ECB54-FC8D-43A0-9C26-4C3D75B764BF}"/>
              </a:ext>
            </a:extLst>
          </p:cNvPr>
          <p:cNvSpPr/>
          <p:nvPr/>
        </p:nvSpPr>
        <p:spPr>
          <a:xfrm>
            <a:off x="2037086" y="6890752"/>
            <a:ext cx="1696715" cy="13287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1°</a:t>
            </a:r>
            <a:r>
              <a:rPr lang="es-ES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Medio </a:t>
            </a:r>
            <a:endParaRPr lang="es-CL" sz="1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“C”</a:t>
            </a:r>
            <a:endParaRPr lang="es-CL" sz="1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F1C82573-6704-4A52-A290-9FE1DECF028B}"/>
              </a:ext>
            </a:extLst>
          </p:cNvPr>
          <p:cNvGraphicFramePr>
            <a:graphicFrameLocks noGrp="1"/>
          </p:cNvGraphicFramePr>
          <p:nvPr/>
        </p:nvGraphicFramePr>
        <p:xfrm>
          <a:off x="5493108" y="6210300"/>
          <a:ext cx="3787001" cy="2347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2001">
                  <a:extLst>
                    <a:ext uri="{9D8B030D-6E8A-4147-A177-3AD203B41FA5}">
                      <a16:colId xmlns:a16="http://schemas.microsoft.com/office/drawing/2014/main" val="253678360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15670842"/>
                    </a:ext>
                  </a:extLst>
                </a:gridCol>
              </a:tblGrid>
              <a:tr h="323154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CURSOS </a:t>
                      </a:r>
                      <a:endParaRPr lang="es-C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COLORES</a:t>
                      </a:r>
                      <a:endParaRPr lang="es-CL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410903"/>
                  </a:ext>
                </a:extLst>
              </a:tr>
              <a:tr h="335316">
                <a:tc>
                  <a:txBody>
                    <a:bodyPr/>
                    <a:lstStyle/>
                    <a:p>
                      <a:r>
                        <a:rPr lang="es-ES" sz="1600" b="1" dirty="0"/>
                        <a:t>7° BÁSICOS</a:t>
                      </a:r>
                      <a:endParaRPr lang="es-C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/>
                        <a:t>ROJO</a:t>
                      </a:r>
                      <a:endParaRPr lang="es-CL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605600"/>
                  </a:ext>
                </a:extLst>
              </a:tr>
              <a:tr h="335316">
                <a:tc>
                  <a:txBody>
                    <a:bodyPr/>
                    <a:lstStyle/>
                    <a:p>
                      <a:r>
                        <a:rPr lang="es-ES" sz="1600" b="1" dirty="0"/>
                        <a:t>8° BÁSICOS</a:t>
                      </a:r>
                      <a:endParaRPr lang="es-C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/>
                        <a:t>VERDE</a:t>
                      </a:r>
                      <a:endParaRPr lang="es-CL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30730"/>
                  </a:ext>
                </a:extLst>
              </a:tr>
              <a:tr h="335316">
                <a:tc>
                  <a:txBody>
                    <a:bodyPr/>
                    <a:lstStyle/>
                    <a:p>
                      <a:r>
                        <a:rPr lang="es-ES" sz="1600" b="1" dirty="0"/>
                        <a:t>1° MEDIOS</a:t>
                      </a:r>
                      <a:endParaRPr lang="es-C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/>
                        <a:t>AMARILLO</a:t>
                      </a:r>
                      <a:endParaRPr lang="es-CL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845791"/>
                  </a:ext>
                </a:extLst>
              </a:tr>
              <a:tr h="335316">
                <a:tc>
                  <a:txBody>
                    <a:bodyPr/>
                    <a:lstStyle/>
                    <a:p>
                      <a:r>
                        <a:rPr lang="es-ES" sz="1600" b="1" dirty="0"/>
                        <a:t>2° MEDIOS</a:t>
                      </a:r>
                      <a:endParaRPr lang="es-C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/>
                        <a:t>NARANJO</a:t>
                      </a:r>
                      <a:endParaRPr lang="es-CL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191341"/>
                  </a:ext>
                </a:extLst>
              </a:tr>
              <a:tr h="335316">
                <a:tc>
                  <a:txBody>
                    <a:bodyPr/>
                    <a:lstStyle/>
                    <a:p>
                      <a:r>
                        <a:rPr lang="es-ES" sz="1600" b="1" dirty="0"/>
                        <a:t>3° MEDIOS</a:t>
                      </a:r>
                      <a:endParaRPr lang="es-C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/>
                        <a:t>AZUL</a:t>
                      </a:r>
                      <a:endParaRPr lang="es-CL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63676"/>
                  </a:ext>
                </a:extLst>
              </a:tr>
              <a:tr h="335316">
                <a:tc>
                  <a:txBody>
                    <a:bodyPr/>
                    <a:lstStyle/>
                    <a:p>
                      <a:r>
                        <a:rPr lang="es-ES" sz="1600" b="1" dirty="0"/>
                        <a:t>4° MEDIOS</a:t>
                      </a:r>
                      <a:endParaRPr lang="es-C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/>
                        <a:t>CELESTE</a:t>
                      </a:r>
                      <a:endParaRPr lang="es-CL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839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4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E0A58F3-E6CD-B03D-E271-C6C45596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6363" y="40908288"/>
            <a:ext cx="33054926" cy="316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9978" tIns="189978" rIns="189978" bIns="189978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012887D2-98AE-D620-93D5-D34B2E29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0" y="67437000"/>
            <a:ext cx="189585600" cy="1810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9978" tIns="189978" rIns="189978" bIns="189978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EE0F70A-B9E5-76B5-FD43-C233CF240835}"/>
              </a:ext>
            </a:extLst>
          </p:cNvPr>
          <p:cNvSpPr>
            <a:spLocks/>
          </p:cNvSpPr>
          <p:nvPr/>
        </p:nvSpPr>
        <p:spPr bwMode="auto">
          <a:xfrm rot="-10797321">
            <a:off x="29451300" y="71227950"/>
            <a:ext cx="772182225" cy="775687425"/>
          </a:xfrm>
          <a:custGeom>
            <a:avLst/>
            <a:gdLst>
              <a:gd name="T0" fmla="*/ 0 w 8106975"/>
              <a:gd name="T1" fmla="*/ 0 h 8143726"/>
              <a:gd name="T2" fmla="*/ 8106975 w 8106975"/>
              <a:gd name="T3" fmla="*/ 0 h 8143726"/>
              <a:gd name="T4" fmla="*/ 8106975 w 8106975"/>
              <a:gd name="T5" fmla="*/ 8143725 h 8143726"/>
              <a:gd name="T6" fmla="*/ 0 w 8106975"/>
              <a:gd name="T7" fmla="*/ 8143725 h 8143726"/>
              <a:gd name="T8" fmla="*/ 0 w 8106975"/>
              <a:gd name="T9" fmla="*/ 0 h 8143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06975" h="8143726">
                <a:moveTo>
                  <a:pt x="0" y="0"/>
                </a:moveTo>
                <a:lnTo>
                  <a:pt x="8106975" y="0"/>
                </a:lnTo>
                <a:lnTo>
                  <a:pt x="8106975" y="8143725"/>
                </a:lnTo>
                <a:lnTo>
                  <a:pt x="0" y="81437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94DEB5CA-9BF8-A1E8-150E-64DA34F7F522}"/>
              </a:ext>
            </a:extLst>
          </p:cNvPr>
          <p:cNvSpPr>
            <a:spLocks/>
          </p:cNvSpPr>
          <p:nvPr/>
        </p:nvSpPr>
        <p:spPr bwMode="auto">
          <a:xfrm>
            <a:off x="77852588" y="75663425"/>
            <a:ext cx="12903200" cy="12903200"/>
          </a:xfrm>
          <a:custGeom>
            <a:avLst/>
            <a:gdLst>
              <a:gd name="T0" fmla="*/ 406400 w 812800"/>
              <a:gd name="T1" fmla="*/ 0 h 812800"/>
              <a:gd name="T2" fmla="*/ 0 w 812800"/>
              <a:gd name="T3" fmla="*/ 406400 h 812800"/>
              <a:gd name="T4" fmla="*/ 406400 w 812800"/>
              <a:gd name="T5" fmla="*/ 812800 h 812800"/>
              <a:gd name="T6" fmla="*/ 812800 w 812800"/>
              <a:gd name="T7" fmla="*/ 406400 h 812800"/>
              <a:gd name="T8" fmla="*/ 406400 w 812800"/>
              <a:gd name="T9" fmla="*/ 0 h 8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CAD0B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EF15A3CE-9A26-90FD-438E-98E97D1C8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2263" y="90533538"/>
            <a:ext cx="10483850" cy="972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D78F2683-0C57-10FE-A1A9-861232D7A952}"/>
              </a:ext>
            </a:extLst>
          </p:cNvPr>
          <p:cNvSpPr>
            <a:spLocks/>
          </p:cNvSpPr>
          <p:nvPr/>
        </p:nvSpPr>
        <p:spPr bwMode="auto">
          <a:xfrm>
            <a:off x="73671113" y="93494225"/>
            <a:ext cx="26847800" cy="6451600"/>
          </a:xfrm>
          <a:custGeom>
            <a:avLst/>
            <a:gdLst>
              <a:gd name="T0" fmla="*/ 1487986 w 1691186"/>
              <a:gd name="T1" fmla="*/ 0 h 406400"/>
              <a:gd name="T2" fmla="*/ 1691186 w 1691186"/>
              <a:gd name="T3" fmla="*/ 203200 h 406400"/>
              <a:gd name="T4" fmla="*/ 1487986 w 1691186"/>
              <a:gd name="T5" fmla="*/ 406400 h 406400"/>
              <a:gd name="T6" fmla="*/ 203200 w 1691186"/>
              <a:gd name="T7" fmla="*/ 406400 h 406400"/>
              <a:gd name="T8" fmla="*/ 0 w 1691186"/>
              <a:gd name="T9" fmla="*/ 203200 h 406400"/>
              <a:gd name="T10" fmla="*/ 203200 w 1691186"/>
              <a:gd name="T11" fmla="*/ 0 h 406400"/>
              <a:gd name="T12" fmla="*/ 1487986 w 1691186"/>
              <a:gd name="T13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186" h="406400">
                <a:moveTo>
                  <a:pt x="1487986" y="0"/>
                </a:moveTo>
                <a:cubicBezTo>
                  <a:pt x="1600210" y="0"/>
                  <a:pt x="1691186" y="90976"/>
                  <a:pt x="1691186" y="203200"/>
                </a:cubicBezTo>
                <a:cubicBezTo>
                  <a:pt x="1691186" y="315424"/>
                  <a:pt x="1600210" y="406400"/>
                  <a:pt x="1487986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lnTo>
                  <a:pt x="1487986" y="0"/>
                </a:lnTo>
                <a:close/>
              </a:path>
            </a:pathLst>
          </a:custGeom>
          <a:solidFill>
            <a:srgbClr val="FF7926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20953F92-742A-3198-479F-81A0854E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1113" y="100701475"/>
            <a:ext cx="26847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EEE3940D-B4CB-4711-C8E9-55EE0096BE39}"/>
              </a:ext>
            </a:extLst>
          </p:cNvPr>
          <p:cNvSpPr>
            <a:spLocks/>
          </p:cNvSpPr>
          <p:nvPr/>
        </p:nvSpPr>
        <p:spPr bwMode="auto">
          <a:xfrm>
            <a:off x="63730188" y="110429675"/>
            <a:ext cx="12903200" cy="12903200"/>
          </a:xfrm>
          <a:custGeom>
            <a:avLst/>
            <a:gdLst>
              <a:gd name="T0" fmla="*/ 406400 w 812800"/>
              <a:gd name="T1" fmla="*/ 0 h 812800"/>
              <a:gd name="T2" fmla="*/ 0 w 812800"/>
              <a:gd name="T3" fmla="*/ 406400 h 812800"/>
              <a:gd name="T4" fmla="*/ 406400 w 812800"/>
              <a:gd name="T5" fmla="*/ 812800 h 812800"/>
              <a:gd name="T6" fmla="*/ 812800 w 812800"/>
              <a:gd name="T7" fmla="*/ 406400 h 812800"/>
              <a:gd name="T8" fmla="*/ 406400 w 812800"/>
              <a:gd name="T9" fmla="*/ 0 h 8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CAD0B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AB3C460B-199B-5C2A-56B2-DBC6B62E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39863" y="125299788"/>
            <a:ext cx="10483850" cy="972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1" name="Freeform 26">
            <a:extLst>
              <a:ext uri="{FF2B5EF4-FFF2-40B4-BE49-F238E27FC236}">
                <a16:creationId xmlns:a16="http://schemas.microsoft.com/office/drawing/2014/main" id="{5559F517-61D4-C4AA-473F-09C18BFACF7F}"/>
              </a:ext>
            </a:extLst>
          </p:cNvPr>
          <p:cNvSpPr>
            <a:spLocks/>
          </p:cNvSpPr>
          <p:nvPr/>
        </p:nvSpPr>
        <p:spPr bwMode="auto">
          <a:xfrm>
            <a:off x="59547125" y="128260475"/>
            <a:ext cx="26847800" cy="6451600"/>
          </a:xfrm>
          <a:custGeom>
            <a:avLst/>
            <a:gdLst>
              <a:gd name="T0" fmla="*/ 1487986 w 1691186"/>
              <a:gd name="T1" fmla="*/ 0 h 406400"/>
              <a:gd name="T2" fmla="*/ 1691186 w 1691186"/>
              <a:gd name="T3" fmla="*/ 203200 h 406400"/>
              <a:gd name="T4" fmla="*/ 1487986 w 1691186"/>
              <a:gd name="T5" fmla="*/ 406400 h 406400"/>
              <a:gd name="T6" fmla="*/ 203200 w 1691186"/>
              <a:gd name="T7" fmla="*/ 406400 h 406400"/>
              <a:gd name="T8" fmla="*/ 0 w 1691186"/>
              <a:gd name="T9" fmla="*/ 203200 h 406400"/>
              <a:gd name="T10" fmla="*/ 203200 w 1691186"/>
              <a:gd name="T11" fmla="*/ 0 h 406400"/>
              <a:gd name="T12" fmla="*/ 1487986 w 1691186"/>
              <a:gd name="T13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186" h="406400">
                <a:moveTo>
                  <a:pt x="1487986" y="0"/>
                </a:moveTo>
                <a:cubicBezTo>
                  <a:pt x="1600210" y="0"/>
                  <a:pt x="1691186" y="90976"/>
                  <a:pt x="1691186" y="203200"/>
                </a:cubicBezTo>
                <a:cubicBezTo>
                  <a:pt x="1691186" y="315424"/>
                  <a:pt x="1600210" y="406400"/>
                  <a:pt x="1487986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lnTo>
                  <a:pt x="1487986" y="0"/>
                </a:lnTo>
                <a:close/>
              </a:path>
            </a:pathLst>
          </a:custGeom>
          <a:solidFill>
            <a:srgbClr val="FF7926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2872212D-3996-E492-8D06-A2C215422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25" y="135467725"/>
            <a:ext cx="26847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3" name="Freeform 29">
            <a:extLst>
              <a:ext uri="{FF2B5EF4-FFF2-40B4-BE49-F238E27FC236}">
                <a16:creationId xmlns:a16="http://schemas.microsoft.com/office/drawing/2014/main" id="{630424FF-CCC5-9734-10D6-D8A41BFE75DA}"/>
              </a:ext>
            </a:extLst>
          </p:cNvPr>
          <p:cNvSpPr>
            <a:spLocks/>
          </p:cNvSpPr>
          <p:nvPr/>
        </p:nvSpPr>
        <p:spPr bwMode="auto">
          <a:xfrm>
            <a:off x="49606200" y="145197513"/>
            <a:ext cx="12903200" cy="12903200"/>
          </a:xfrm>
          <a:custGeom>
            <a:avLst/>
            <a:gdLst>
              <a:gd name="T0" fmla="*/ 406400 w 812800"/>
              <a:gd name="T1" fmla="*/ 0 h 812800"/>
              <a:gd name="T2" fmla="*/ 0 w 812800"/>
              <a:gd name="T3" fmla="*/ 406400 h 812800"/>
              <a:gd name="T4" fmla="*/ 406400 w 812800"/>
              <a:gd name="T5" fmla="*/ 812800 h 812800"/>
              <a:gd name="T6" fmla="*/ 812800 w 812800"/>
              <a:gd name="T7" fmla="*/ 406400 h 812800"/>
              <a:gd name="T8" fmla="*/ 406400 w 812800"/>
              <a:gd name="T9" fmla="*/ 0 h 8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CAD0B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D9AFA997-9479-456D-3559-BB79967D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5875" y="160066038"/>
            <a:ext cx="10483850" cy="972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B83F833B-6306-6FC7-604C-F36FDE265BA4}"/>
              </a:ext>
            </a:extLst>
          </p:cNvPr>
          <p:cNvSpPr>
            <a:spLocks/>
          </p:cNvSpPr>
          <p:nvPr/>
        </p:nvSpPr>
        <p:spPr bwMode="auto">
          <a:xfrm>
            <a:off x="45423138" y="163028313"/>
            <a:ext cx="26847800" cy="6451600"/>
          </a:xfrm>
          <a:custGeom>
            <a:avLst/>
            <a:gdLst>
              <a:gd name="T0" fmla="*/ 1487986 w 1691186"/>
              <a:gd name="T1" fmla="*/ 0 h 406400"/>
              <a:gd name="T2" fmla="*/ 1691186 w 1691186"/>
              <a:gd name="T3" fmla="*/ 203200 h 406400"/>
              <a:gd name="T4" fmla="*/ 1487986 w 1691186"/>
              <a:gd name="T5" fmla="*/ 406400 h 406400"/>
              <a:gd name="T6" fmla="*/ 203200 w 1691186"/>
              <a:gd name="T7" fmla="*/ 406400 h 406400"/>
              <a:gd name="T8" fmla="*/ 0 w 1691186"/>
              <a:gd name="T9" fmla="*/ 203200 h 406400"/>
              <a:gd name="T10" fmla="*/ 203200 w 1691186"/>
              <a:gd name="T11" fmla="*/ 0 h 406400"/>
              <a:gd name="T12" fmla="*/ 1487986 w 1691186"/>
              <a:gd name="T13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186" h="406400">
                <a:moveTo>
                  <a:pt x="1487986" y="0"/>
                </a:moveTo>
                <a:cubicBezTo>
                  <a:pt x="1600210" y="0"/>
                  <a:pt x="1691186" y="90976"/>
                  <a:pt x="1691186" y="203200"/>
                </a:cubicBezTo>
                <a:cubicBezTo>
                  <a:pt x="1691186" y="315424"/>
                  <a:pt x="1600210" y="406400"/>
                  <a:pt x="1487986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lnTo>
                  <a:pt x="1487986" y="0"/>
                </a:lnTo>
                <a:close/>
              </a:path>
            </a:pathLst>
          </a:custGeom>
          <a:solidFill>
            <a:srgbClr val="FF7926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30AD7BC9-E0F9-B847-B35F-C0DFA7D2E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3138" y="170235563"/>
            <a:ext cx="26847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7" name="Freeform 35">
            <a:extLst>
              <a:ext uri="{FF2B5EF4-FFF2-40B4-BE49-F238E27FC236}">
                <a16:creationId xmlns:a16="http://schemas.microsoft.com/office/drawing/2014/main" id="{6E9EF978-668A-E0F0-4DFD-3E8AAE1123FA}"/>
              </a:ext>
            </a:extLst>
          </p:cNvPr>
          <p:cNvSpPr>
            <a:spLocks/>
          </p:cNvSpPr>
          <p:nvPr/>
        </p:nvSpPr>
        <p:spPr bwMode="auto">
          <a:xfrm>
            <a:off x="35482213" y="179965350"/>
            <a:ext cx="12903200" cy="12903200"/>
          </a:xfrm>
          <a:custGeom>
            <a:avLst/>
            <a:gdLst>
              <a:gd name="T0" fmla="*/ 406400 w 812800"/>
              <a:gd name="T1" fmla="*/ 0 h 812800"/>
              <a:gd name="T2" fmla="*/ 0 w 812800"/>
              <a:gd name="T3" fmla="*/ 406400 h 812800"/>
              <a:gd name="T4" fmla="*/ 406400 w 812800"/>
              <a:gd name="T5" fmla="*/ 812800 h 812800"/>
              <a:gd name="T6" fmla="*/ 812800 w 812800"/>
              <a:gd name="T7" fmla="*/ 406400 h 812800"/>
              <a:gd name="T8" fmla="*/ 406400 w 812800"/>
              <a:gd name="T9" fmla="*/ 0 h 8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CAD0B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F9F5FCE2-E41A-BE8B-0F5B-8E04145F9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1888" y="194833875"/>
            <a:ext cx="10483850" cy="972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9" name="Freeform 38">
            <a:extLst>
              <a:ext uri="{FF2B5EF4-FFF2-40B4-BE49-F238E27FC236}">
                <a16:creationId xmlns:a16="http://schemas.microsoft.com/office/drawing/2014/main" id="{7D4F9E4B-D950-7A24-64A8-270C6705335C}"/>
              </a:ext>
            </a:extLst>
          </p:cNvPr>
          <p:cNvSpPr>
            <a:spLocks/>
          </p:cNvSpPr>
          <p:nvPr/>
        </p:nvSpPr>
        <p:spPr bwMode="auto">
          <a:xfrm>
            <a:off x="31299150" y="197796150"/>
            <a:ext cx="26847800" cy="6451600"/>
          </a:xfrm>
          <a:custGeom>
            <a:avLst/>
            <a:gdLst>
              <a:gd name="T0" fmla="*/ 1487986 w 1691186"/>
              <a:gd name="T1" fmla="*/ 0 h 406400"/>
              <a:gd name="T2" fmla="*/ 1691186 w 1691186"/>
              <a:gd name="T3" fmla="*/ 203200 h 406400"/>
              <a:gd name="T4" fmla="*/ 1487986 w 1691186"/>
              <a:gd name="T5" fmla="*/ 406400 h 406400"/>
              <a:gd name="T6" fmla="*/ 203200 w 1691186"/>
              <a:gd name="T7" fmla="*/ 406400 h 406400"/>
              <a:gd name="T8" fmla="*/ 0 w 1691186"/>
              <a:gd name="T9" fmla="*/ 203200 h 406400"/>
              <a:gd name="T10" fmla="*/ 203200 w 1691186"/>
              <a:gd name="T11" fmla="*/ 0 h 406400"/>
              <a:gd name="T12" fmla="*/ 1487986 w 1691186"/>
              <a:gd name="T13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186" h="406400">
                <a:moveTo>
                  <a:pt x="1487986" y="0"/>
                </a:moveTo>
                <a:cubicBezTo>
                  <a:pt x="1600210" y="0"/>
                  <a:pt x="1691186" y="90976"/>
                  <a:pt x="1691186" y="203200"/>
                </a:cubicBezTo>
                <a:cubicBezTo>
                  <a:pt x="1691186" y="315424"/>
                  <a:pt x="1600210" y="406400"/>
                  <a:pt x="1487986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lnTo>
                  <a:pt x="1487986" y="0"/>
                </a:lnTo>
                <a:close/>
              </a:path>
            </a:pathLst>
          </a:custGeom>
          <a:solidFill>
            <a:srgbClr val="FF7926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96F0D385-20E3-EAEB-B60F-A2D472AC7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9150" y="205003400"/>
            <a:ext cx="26847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1" name="Freeform 41">
            <a:extLst>
              <a:ext uri="{FF2B5EF4-FFF2-40B4-BE49-F238E27FC236}">
                <a16:creationId xmlns:a16="http://schemas.microsoft.com/office/drawing/2014/main" id="{97234ABE-7098-DD6E-0EA7-1BC256FC7F9C}"/>
              </a:ext>
            </a:extLst>
          </p:cNvPr>
          <p:cNvSpPr>
            <a:spLocks/>
          </p:cNvSpPr>
          <p:nvPr/>
        </p:nvSpPr>
        <p:spPr bwMode="auto">
          <a:xfrm>
            <a:off x="21358225" y="214733188"/>
            <a:ext cx="12903200" cy="12903200"/>
          </a:xfrm>
          <a:custGeom>
            <a:avLst/>
            <a:gdLst>
              <a:gd name="T0" fmla="*/ 406400 w 812800"/>
              <a:gd name="T1" fmla="*/ 0 h 812800"/>
              <a:gd name="T2" fmla="*/ 0 w 812800"/>
              <a:gd name="T3" fmla="*/ 406400 h 812800"/>
              <a:gd name="T4" fmla="*/ 406400 w 812800"/>
              <a:gd name="T5" fmla="*/ 812800 h 812800"/>
              <a:gd name="T6" fmla="*/ 812800 w 812800"/>
              <a:gd name="T7" fmla="*/ 406400 h 812800"/>
              <a:gd name="T8" fmla="*/ 406400 w 812800"/>
              <a:gd name="T9" fmla="*/ 0 h 8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CAD0B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2" name="TextBox 42">
            <a:extLst>
              <a:ext uri="{FF2B5EF4-FFF2-40B4-BE49-F238E27FC236}">
                <a16:creationId xmlns:a16="http://schemas.microsoft.com/office/drawing/2014/main" id="{A3A26442-3154-78C3-38BC-F60084176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7900" y="229601713"/>
            <a:ext cx="10483850" cy="972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3" name="Freeform 44">
            <a:extLst>
              <a:ext uri="{FF2B5EF4-FFF2-40B4-BE49-F238E27FC236}">
                <a16:creationId xmlns:a16="http://schemas.microsoft.com/office/drawing/2014/main" id="{B0414F31-3C02-5F2B-E6E2-1B5EB988F975}"/>
              </a:ext>
            </a:extLst>
          </p:cNvPr>
          <p:cNvSpPr>
            <a:spLocks/>
          </p:cNvSpPr>
          <p:nvPr/>
        </p:nvSpPr>
        <p:spPr bwMode="auto">
          <a:xfrm>
            <a:off x="17175163" y="232563988"/>
            <a:ext cx="26847800" cy="6451600"/>
          </a:xfrm>
          <a:custGeom>
            <a:avLst/>
            <a:gdLst>
              <a:gd name="T0" fmla="*/ 1487986 w 1691186"/>
              <a:gd name="T1" fmla="*/ 0 h 406400"/>
              <a:gd name="T2" fmla="*/ 1691186 w 1691186"/>
              <a:gd name="T3" fmla="*/ 203200 h 406400"/>
              <a:gd name="T4" fmla="*/ 1487986 w 1691186"/>
              <a:gd name="T5" fmla="*/ 406400 h 406400"/>
              <a:gd name="T6" fmla="*/ 203200 w 1691186"/>
              <a:gd name="T7" fmla="*/ 406400 h 406400"/>
              <a:gd name="T8" fmla="*/ 0 w 1691186"/>
              <a:gd name="T9" fmla="*/ 203200 h 406400"/>
              <a:gd name="T10" fmla="*/ 203200 w 1691186"/>
              <a:gd name="T11" fmla="*/ 0 h 406400"/>
              <a:gd name="T12" fmla="*/ 1487986 w 1691186"/>
              <a:gd name="T13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186" h="406400">
                <a:moveTo>
                  <a:pt x="1487986" y="0"/>
                </a:moveTo>
                <a:cubicBezTo>
                  <a:pt x="1600210" y="0"/>
                  <a:pt x="1691186" y="90976"/>
                  <a:pt x="1691186" y="203200"/>
                </a:cubicBezTo>
                <a:cubicBezTo>
                  <a:pt x="1691186" y="315424"/>
                  <a:pt x="1600210" y="406400"/>
                  <a:pt x="1487986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lnTo>
                  <a:pt x="1487986" y="0"/>
                </a:lnTo>
                <a:close/>
              </a:path>
            </a:pathLst>
          </a:custGeom>
          <a:solidFill>
            <a:srgbClr val="FF7926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4" name="TextBox 45">
            <a:extLst>
              <a:ext uri="{FF2B5EF4-FFF2-40B4-BE49-F238E27FC236}">
                <a16:creationId xmlns:a16="http://schemas.microsoft.com/office/drawing/2014/main" id="{8B84035E-EC81-D887-24B0-E93C3B996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5163" y="239772825"/>
            <a:ext cx="268478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5" name="Freeform 47">
            <a:extLst>
              <a:ext uri="{FF2B5EF4-FFF2-40B4-BE49-F238E27FC236}">
                <a16:creationId xmlns:a16="http://schemas.microsoft.com/office/drawing/2014/main" id="{3B0AFE46-149D-C658-086C-9E4D107E4741}"/>
              </a:ext>
            </a:extLst>
          </p:cNvPr>
          <p:cNvSpPr>
            <a:spLocks/>
          </p:cNvSpPr>
          <p:nvPr/>
        </p:nvSpPr>
        <p:spPr bwMode="auto">
          <a:xfrm>
            <a:off x="7234238" y="249499438"/>
            <a:ext cx="12903200" cy="12903200"/>
          </a:xfrm>
          <a:custGeom>
            <a:avLst/>
            <a:gdLst>
              <a:gd name="T0" fmla="*/ 406400 w 812800"/>
              <a:gd name="T1" fmla="*/ 0 h 812800"/>
              <a:gd name="T2" fmla="*/ 0 w 812800"/>
              <a:gd name="T3" fmla="*/ 406400 h 812800"/>
              <a:gd name="T4" fmla="*/ 406400 w 812800"/>
              <a:gd name="T5" fmla="*/ 812800 h 812800"/>
              <a:gd name="T6" fmla="*/ 812800 w 812800"/>
              <a:gd name="T7" fmla="*/ 406400 h 812800"/>
              <a:gd name="T8" fmla="*/ 406400 w 812800"/>
              <a:gd name="T9" fmla="*/ 0 h 8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1AB22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6" name="TextBox 48">
            <a:extLst>
              <a:ext uri="{FF2B5EF4-FFF2-40B4-BE49-F238E27FC236}">
                <a16:creationId xmlns:a16="http://schemas.microsoft.com/office/drawing/2014/main" id="{C2A7652F-9CFE-CE97-F86C-385EC375B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913" y="264367963"/>
            <a:ext cx="10483850" cy="972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7" name="Freeform 50">
            <a:extLst>
              <a:ext uri="{FF2B5EF4-FFF2-40B4-BE49-F238E27FC236}">
                <a16:creationId xmlns:a16="http://schemas.microsoft.com/office/drawing/2014/main" id="{BC479B7B-D8BA-C38E-FFC6-F4D72EB46FEE}"/>
              </a:ext>
            </a:extLst>
          </p:cNvPr>
          <p:cNvSpPr>
            <a:spLocks/>
          </p:cNvSpPr>
          <p:nvPr/>
        </p:nvSpPr>
        <p:spPr bwMode="auto">
          <a:xfrm>
            <a:off x="3051175" y="267330238"/>
            <a:ext cx="26847800" cy="6451600"/>
          </a:xfrm>
          <a:custGeom>
            <a:avLst/>
            <a:gdLst>
              <a:gd name="T0" fmla="*/ 1487986 w 1691186"/>
              <a:gd name="T1" fmla="*/ 0 h 406400"/>
              <a:gd name="T2" fmla="*/ 1691186 w 1691186"/>
              <a:gd name="T3" fmla="*/ 203200 h 406400"/>
              <a:gd name="T4" fmla="*/ 1487986 w 1691186"/>
              <a:gd name="T5" fmla="*/ 406400 h 406400"/>
              <a:gd name="T6" fmla="*/ 203200 w 1691186"/>
              <a:gd name="T7" fmla="*/ 406400 h 406400"/>
              <a:gd name="T8" fmla="*/ 0 w 1691186"/>
              <a:gd name="T9" fmla="*/ 203200 h 406400"/>
              <a:gd name="T10" fmla="*/ 203200 w 1691186"/>
              <a:gd name="T11" fmla="*/ 0 h 406400"/>
              <a:gd name="T12" fmla="*/ 1487986 w 1691186"/>
              <a:gd name="T13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186" h="406400">
                <a:moveTo>
                  <a:pt x="1487986" y="0"/>
                </a:moveTo>
                <a:cubicBezTo>
                  <a:pt x="1600210" y="0"/>
                  <a:pt x="1691186" y="90976"/>
                  <a:pt x="1691186" y="203200"/>
                </a:cubicBezTo>
                <a:cubicBezTo>
                  <a:pt x="1691186" y="315424"/>
                  <a:pt x="1600210" y="406400"/>
                  <a:pt x="1487986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lnTo>
                  <a:pt x="1487986" y="0"/>
                </a:lnTo>
                <a:close/>
              </a:path>
            </a:pathLst>
          </a:custGeom>
          <a:solidFill>
            <a:srgbClr val="FF7926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8" name="TextBox 51">
            <a:extLst>
              <a:ext uri="{FF2B5EF4-FFF2-40B4-BE49-F238E27FC236}">
                <a16:creationId xmlns:a16="http://schemas.microsoft.com/office/drawing/2014/main" id="{CFE92171-529B-E80A-A098-D5D6EF50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274539075"/>
            <a:ext cx="268478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9" name="Freeform 53">
            <a:extLst>
              <a:ext uri="{FF2B5EF4-FFF2-40B4-BE49-F238E27FC236}">
                <a16:creationId xmlns:a16="http://schemas.microsoft.com/office/drawing/2014/main" id="{980BCCD4-F488-414F-2601-2415B174D027}"/>
              </a:ext>
            </a:extLst>
          </p:cNvPr>
          <p:cNvSpPr>
            <a:spLocks/>
          </p:cNvSpPr>
          <p:nvPr/>
        </p:nvSpPr>
        <p:spPr bwMode="auto">
          <a:xfrm>
            <a:off x="120205500" y="284330775"/>
            <a:ext cx="12903200" cy="12903200"/>
          </a:xfrm>
          <a:custGeom>
            <a:avLst/>
            <a:gdLst>
              <a:gd name="T0" fmla="*/ 406400 w 812800"/>
              <a:gd name="T1" fmla="*/ 0 h 812800"/>
              <a:gd name="T2" fmla="*/ 0 w 812800"/>
              <a:gd name="T3" fmla="*/ 406400 h 812800"/>
              <a:gd name="T4" fmla="*/ 406400 w 812800"/>
              <a:gd name="T5" fmla="*/ 812800 h 812800"/>
              <a:gd name="T6" fmla="*/ 812800 w 812800"/>
              <a:gd name="T7" fmla="*/ 406400 h 812800"/>
              <a:gd name="T8" fmla="*/ 406400 w 812800"/>
              <a:gd name="T9" fmla="*/ 0 h 8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CAD0B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0" name="TextBox 54">
            <a:extLst>
              <a:ext uri="{FF2B5EF4-FFF2-40B4-BE49-F238E27FC236}">
                <a16:creationId xmlns:a16="http://schemas.microsoft.com/office/drawing/2014/main" id="{EB35EB14-C43D-920F-E330-5D1E677FD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15175" y="299200888"/>
            <a:ext cx="10483850" cy="972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1" name="Freeform 56">
            <a:extLst>
              <a:ext uri="{FF2B5EF4-FFF2-40B4-BE49-F238E27FC236}">
                <a16:creationId xmlns:a16="http://schemas.microsoft.com/office/drawing/2014/main" id="{B03F5ED5-8B9D-6B96-8C19-E6C8D84C13C9}"/>
              </a:ext>
            </a:extLst>
          </p:cNvPr>
          <p:cNvSpPr>
            <a:spLocks/>
          </p:cNvSpPr>
          <p:nvPr/>
        </p:nvSpPr>
        <p:spPr bwMode="auto">
          <a:xfrm>
            <a:off x="116024025" y="302161575"/>
            <a:ext cx="26847800" cy="6451600"/>
          </a:xfrm>
          <a:custGeom>
            <a:avLst/>
            <a:gdLst>
              <a:gd name="T0" fmla="*/ 1487986 w 1691186"/>
              <a:gd name="T1" fmla="*/ 0 h 406400"/>
              <a:gd name="T2" fmla="*/ 1691186 w 1691186"/>
              <a:gd name="T3" fmla="*/ 203200 h 406400"/>
              <a:gd name="T4" fmla="*/ 1487986 w 1691186"/>
              <a:gd name="T5" fmla="*/ 406400 h 406400"/>
              <a:gd name="T6" fmla="*/ 203200 w 1691186"/>
              <a:gd name="T7" fmla="*/ 406400 h 406400"/>
              <a:gd name="T8" fmla="*/ 0 w 1691186"/>
              <a:gd name="T9" fmla="*/ 203200 h 406400"/>
              <a:gd name="T10" fmla="*/ 203200 w 1691186"/>
              <a:gd name="T11" fmla="*/ 0 h 406400"/>
              <a:gd name="T12" fmla="*/ 1487986 w 1691186"/>
              <a:gd name="T13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186" h="406400">
                <a:moveTo>
                  <a:pt x="1487986" y="0"/>
                </a:moveTo>
                <a:cubicBezTo>
                  <a:pt x="1600210" y="0"/>
                  <a:pt x="1691186" y="90976"/>
                  <a:pt x="1691186" y="203200"/>
                </a:cubicBezTo>
                <a:cubicBezTo>
                  <a:pt x="1691186" y="315424"/>
                  <a:pt x="1600210" y="406400"/>
                  <a:pt x="1487986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lnTo>
                  <a:pt x="1487986" y="0"/>
                </a:lnTo>
                <a:close/>
              </a:path>
            </a:pathLst>
          </a:custGeom>
          <a:solidFill>
            <a:srgbClr val="FF7926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2" name="TextBox 57">
            <a:extLst>
              <a:ext uri="{FF2B5EF4-FFF2-40B4-BE49-F238E27FC236}">
                <a16:creationId xmlns:a16="http://schemas.microsoft.com/office/drawing/2014/main" id="{F2FD016C-982A-100C-6621-02538A69D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24025" y="309368825"/>
            <a:ext cx="26847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3" name="Freeform 59">
            <a:extLst>
              <a:ext uri="{FF2B5EF4-FFF2-40B4-BE49-F238E27FC236}">
                <a16:creationId xmlns:a16="http://schemas.microsoft.com/office/drawing/2014/main" id="{8FE0F200-AB8D-E77B-6AA8-FF682808CBFA}"/>
              </a:ext>
            </a:extLst>
          </p:cNvPr>
          <p:cNvSpPr>
            <a:spLocks/>
          </p:cNvSpPr>
          <p:nvPr/>
        </p:nvSpPr>
        <p:spPr bwMode="auto">
          <a:xfrm>
            <a:off x="106081513" y="319097025"/>
            <a:ext cx="12903200" cy="12903200"/>
          </a:xfrm>
          <a:custGeom>
            <a:avLst/>
            <a:gdLst>
              <a:gd name="T0" fmla="*/ 406400 w 812800"/>
              <a:gd name="T1" fmla="*/ 0 h 812800"/>
              <a:gd name="T2" fmla="*/ 0 w 812800"/>
              <a:gd name="T3" fmla="*/ 406400 h 812800"/>
              <a:gd name="T4" fmla="*/ 406400 w 812800"/>
              <a:gd name="T5" fmla="*/ 812800 h 812800"/>
              <a:gd name="T6" fmla="*/ 812800 w 812800"/>
              <a:gd name="T7" fmla="*/ 406400 h 812800"/>
              <a:gd name="T8" fmla="*/ 406400 w 812800"/>
              <a:gd name="T9" fmla="*/ 0 h 8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CAD0B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4" name="TextBox 60">
            <a:extLst>
              <a:ext uri="{FF2B5EF4-FFF2-40B4-BE49-F238E27FC236}">
                <a16:creationId xmlns:a16="http://schemas.microsoft.com/office/drawing/2014/main" id="{29888A6E-9A49-3A4C-0F58-D88BB4887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1188" y="333967138"/>
            <a:ext cx="10483850" cy="972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5" name="Freeform 62">
            <a:extLst>
              <a:ext uri="{FF2B5EF4-FFF2-40B4-BE49-F238E27FC236}">
                <a16:creationId xmlns:a16="http://schemas.microsoft.com/office/drawing/2014/main" id="{52946377-B68C-F6F7-FCAB-8E84E206FE0A}"/>
              </a:ext>
            </a:extLst>
          </p:cNvPr>
          <p:cNvSpPr>
            <a:spLocks/>
          </p:cNvSpPr>
          <p:nvPr/>
        </p:nvSpPr>
        <p:spPr bwMode="auto">
          <a:xfrm>
            <a:off x="101900038" y="336927825"/>
            <a:ext cx="26847800" cy="6451600"/>
          </a:xfrm>
          <a:custGeom>
            <a:avLst/>
            <a:gdLst>
              <a:gd name="T0" fmla="*/ 1487986 w 1691186"/>
              <a:gd name="T1" fmla="*/ 0 h 406400"/>
              <a:gd name="T2" fmla="*/ 1691186 w 1691186"/>
              <a:gd name="T3" fmla="*/ 203200 h 406400"/>
              <a:gd name="T4" fmla="*/ 1487986 w 1691186"/>
              <a:gd name="T5" fmla="*/ 406400 h 406400"/>
              <a:gd name="T6" fmla="*/ 203200 w 1691186"/>
              <a:gd name="T7" fmla="*/ 406400 h 406400"/>
              <a:gd name="T8" fmla="*/ 0 w 1691186"/>
              <a:gd name="T9" fmla="*/ 203200 h 406400"/>
              <a:gd name="T10" fmla="*/ 203200 w 1691186"/>
              <a:gd name="T11" fmla="*/ 0 h 406400"/>
              <a:gd name="T12" fmla="*/ 1487986 w 1691186"/>
              <a:gd name="T13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186" h="406400">
                <a:moveTo>
                  <a:pt x="1487986" y="0"/>
                </a:moveTo>
                <a:cubicBezTo>
                  <a:pt x="1600210" y="0"/>
                  <a:pt x="1691186" y="90976"/>
                  <a:pt x="1691186" y="203200"/>
                </a:cubicBezTo>
                <a:cubicBezTo>
                  <a:pt x="1691186" y="315424"/>
                  <a:pt x="1600210" y="406400"/>
                  <a:pt x="1487986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lnTo>
                  <a:pt x="1487986" y="0"/>
                </a:lnTo>
                <a:close/>
              </a:path>
            </a:pathLst>
          </a:custGeom>
          <a:solidFill>
            <a:srgbClr val="FF7926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6" name="TextBox 63">
            <a:extLst>
              <a:ext uri="{FF2B5EF4-FFF2-40B4-BE49-F238E27FC236}">
                <a16:creationId xmlns:a16="http://schemas.microsoft.com/office/drawing/2014/main" id="{28146333-76BE-7188-CC10-6F83D80E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00038" y="344135075"/>
            <a:ext cx="26847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7" name="Freeform 65">
            <a:extLst>
              <a:ext uri="{FF2B5EF4-FFF2-40B4-BE49-F238E27FC236}">
                <a16:creationId xmlns:a16="http://schemas.microsoft.com/office/drawing/2014/main" id="{168C93EE-9D5E-0798-42E3-1F1CED1FE5AF}"/>
              </a:ext>
            </a:extLst>
          </p:cNvPr>
          <p:cNvSpPr>
            <a:spLocks/>
          </p:cNvSpPr>
          <p:nvPr/>
        </p:nvSpPr>
        <p:spPr bwMode="auto">
          <a:xfrm>
            <a:off x="91957525" y="353864863"/>
            <a:ext cx="12903200" cy="12903200"/>
          </a:xfrm>
          <a:custGeom>
            <a:avLst/>
            <a:gdLst>
              <a:gd name="T0" fmla="*/ 406400 w 812800"/>
              <a:gd name="T1" fmla="*/ 0 h 812800"/>
              <a:gd name="T2" fmla="*/ 0 w 812800"/>
              <a:gd name="T3" fmla="*/ 406400 h 812800"/>
              <a:gd name="T4" fmla="*/ 406400 w 812800"/>
              <a:gd name="T5" fmla="*/ 812800 h 812800"/>
              <a:gd name="T6" fmla="*/ 812800 w 812800"/>
              <a:gd name="T7" fmla="*/ 406400 h 812800"/>
              <a:gd name="T8" fmla="*/ 406400 w 812800"/>
              <a:gd name="T9" fmla="*/ 0 h 8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CAD0B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8" name="TextBox 66">
            <a:extLst>
              <a:ext uri="{FF2B5EF4-FFF2-40B4-BE49-F238E27FC236}">
                <a16:creationId xmlns:a16="http://schemas.microsoft.com/office/drawing/2014/main" id="{6C8242F2-90D4-B46E-94CA-72BE848A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7200" y="368733388"/>
            <a:ext cx="10483850" cy="972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9" name="Freeform 68">
            <a:extLst>
              <a:ext uri="{FF2B5EF4-FFF2-40B4-BE49-F238E27FC236}">
                <a16:creationId xmlns:a16="http://schemas.microsoft.com/office/drawing/2014/main" id="{5B073221-E308-7C21-25A5-D0F96EB194F4}"/>
              </a:ext>
            </a:extLst>
          </p:cNvPr>
          <p:cNvSpPr>
            <a:spLocks/>
          </p:cNvSpPr>
          <p:nvPr/>
        </p:nvSpPr>
        <p:spPr bwMode="auto">
          <a:xfrm>
            <a:off x="87776050" y="371695663"/>
            <a:ext cx="26847800" cy="6451600"/>
          </a:xfrm>
          <a:custGeom>
            <a:avLst/>
            <a:gdLst>
              <a:gd name="T0" fmla="*/ 1487986 w 1691186"/>
              <a:gd name="T1" fmla="*/ 0 h 406400"/>
              <a:gd name="T2" fmla="*/ 1691186 w 1691186"/>
              <a:gd name="T3" fmla="*/ 203200 h 406400"/>
              <a:gd name="T4" fmla="*/ 1487986 w 1691186"/>
              <a:gd name="T5" fmla="*/ 406400 h 406400"/>
              <a:gd name="T6" fmla="*/ 203200 w 1691186"/>
              <a:gd name="T7" fmla="*/ 406400 h 406400"/>
              <a:gd name="T8" fmla="*/ 0 w 1691186"/>
              <a:gd name="T9" fmla="*/ 203200 h 406400"/>
              <a:gd name="T10" fmla="*/ 203200 w 1691186"/>
              <a:gd name="T11" fmla="*/ 0 h 406400"/>
              <a:gd name="T12" fmla="*/ 1487986 w 1691186"/>
              <a:gd name="T13" fmla="*/ 0 h 406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186" h="406400">
                <a:moveTo>
                  <a:pt x="1487986" y="0"/>
                </a:moveTo>
                <a:cubicBezTo>
                  <a:pt x="1600210" y="0"/>
                  <a:pt x="1691186" y="90976"/>
                  <a:pt x="1691186" y="203200"/>
                </a:cubicBezTo>
                <a:cubicBezTo>
                  <a:pt x="1691186" y="315424"/>
                  <a:pt x="1600210" y="406400"/>
                  <a:pt x="1487986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lnTo>
                  <a:pt x="1487986" y="0"/>
                </a:lnTo>
                <a:close/>
              </a:path>
            </a:pathLst>
          </a:custGeom>
          <a:solidFill>
            <a:srgbClr val="FF7926"/>
          </a:solidFill>
          <a:ln w="19050" cap="sq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0" name="TextBox 69">
            <a:extLst>
              <a:ext uri="{FF2B5EF4-FFF2-40B4-BE49-F238E27FC236}">
                <a16:creationId xmlns:a16="http://schemas.microsoft.com/office/drawing/2014/main" id="{9AEE7F58-338C-2F0C-15E8-411F1AFCD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6050" y="378902913"/>
            <a:ext cx="26847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56" tIns="98956" rIns="98956" bIns="98956" numCol="1" anchor="ctr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A32157FB-EC1D-2023-FE1C-97695E112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47575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92B5098-E787-4EA9-8758-1D4379D40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EABDEC1-7084-49D0-9F44-8208BC53F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51A37AC2-DB2C-4CC5-BA0F-494414AD9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8" name="Rectangle 4">
            <a:extLst>
              <a:ext uri="{FF2B5EF4-FFF2-40B4-BE49-F238E27FC236}">
                <a16:creationId xmlns:a16="http://schemas.microsoft.com/office/drawing/2014/main" id="{F4E927AC-1600-4A2D-8DBF-5151C41B4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6D218CB7-8BCC-453F-9C4D-0D81D9D58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3079" name="Picture 7" descr="Imágenes de Reciclaje Dibujo - Descarga gratuita en Freepik">
            <a:extLst>
              <a:ext uri="{FF2B5EF4-FFF2-40B4-BE49-F238E27FC236}">
                <a16:creationId xmlns:a16="http://schemas.microsoft.com/office/drawing/2014/main" id="{2C104571-4D29-46EA-93CF-3BB1CA38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07" y="1062039"/>
            <a:ext cx="2082268" cy="205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A372E26-A628-49AE-BB0A-44DAC91C22A5}"/>
              </a:ext>
            </a:extLst>
          </p:cNvPr>
          <p:cNvSpPr txBox="1"/>
          <p:nvPr/>
        </p:nvSpPr>
        <p:spPr>
          <a:xfrm>
            <a:off x="1608778" y="4312537"/>
            <a:ext cx="35122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3">
                    <a:lumMod val="50000"/>
                  </a:schemeClr>
                </a:solidFill>
              </a:rPr>
              <a:t>A CONTINUACIÓN, TE ENTREGAREMOS 5 ACCIONES PARA CUIDAR EL MEDIO AMBIENTE  </a:t>
            </a:r>
            <a:endParaRPr lang="es-CL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CB2A989C-E256-42A3-8068-230D92E0D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71" y="762927"/>
            <a:ext cx="5085036" cy="9376992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A6843C04-9C38-4B4F-B12B-D95711B4F156}"/>
              </a:ext>
            </a:extLst>
          </p:cNvPr>
          <p:cNvSpPr txBox="1"/>
          <p:nvPr/>
        </p:nvSpPr>
        <p:spPr>
          <a:xfrm>
            <a:off x="11125200" y="4302788"/>
            <a:ext cx="5838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dirty="0">
                <a:solidFill>
                  <a:schemeClr val="accent3">
                    <a:lumMod val="50000"/>
                  </a:schemeClr>
                </a:solidFill>
              </a:rPr>
              <a:t>Sello Educativo Institucional: </a:t>
            </a:r>
          </a:p>
          <a:p>
            <a:r>
              <a:rPr lang="es-ES" sz="3600" b="1" i="1" dirty="0">
                <a:solidFill>
                  <a:schemeClr val="accent3">
                    <a:lumMod val="50000"/>
                  </a:schemeClr>
                </a:solidFill>
              </a:rPr>
              <a:t>Formación de una Cultura Ambiental </a:t>
            </a:r>
            <a:endParaRPr lang="es-CL" sz="3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D919CCE4-9AB7-4215-8798-AA7413672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123" y="6559306"/>
            <a:ext cx="2413953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82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95400" y="2400300"/>
            <a:ext cx="4485868" cy="3042914"/>
          </a:xfrm>
          <a:custGeom>
            <a:avLst/>
            <a:gdLst/>
            <a:ahLst/>
            <a:cxnLst/>
            <a:rect l="l" t="t" r="r" b="b"/>
            <a:pathLst>
              <a:path w="4485868" h="3042914">
                <a:moveTo>
                  <a:pt x="0" y="0"/>
                </a:moveTo>
                <a:lnTo>
                  <a:pt x="4485868" y="0"/>
                </a:lnTo>
                <a:lnTo>
                  <a:pt x="4485868" y="3042914"/>
                </a:lnTo>
                <a:lnTo>
                  <a:pt x="0" y="3042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3053891" y="2423096"/>
            <a:ext cx="11771925" cy="90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6478" dirty="0">
                <a:solidFill>
                  <a:srgbClr val="BF0928"/>
                </a:solidFill>
                <a:latin typeface="Rubik Vinyl"/>
                <a:ea typeface="Rubik Vinyl"/>
                <a:cs typeface="Rubik Vinyl"/>
                <a:sym typeface="Rubik Vinyl"/>
              </a:rPr>
              <a:t>CONVIVENCIA EDUCATIVA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05598" y="4491087"/>
            <a:ext cx="4468509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Guillermo </a:t>
            </a:r>
            <a:r>
              <a:rPr lang="en-US" sz="4200" dirty="0" err="1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Seguel</a:t>
            </a:r>
            <a:endParaRPr lang="en-US" sz="4200" dirty="0">
              <a:solidFill>
                <a:srgbClr val="000000"/>
              </a:solidFill>
              <a:latin typeface="Flatory Slab"/>
              <a:ea typeface="Flatory Slab"/>
              <a:cs typeface="Flatory Slab"/>
              <a:sym typeface="Flatory Slab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5CD675-7B83-B32C-D75D-099C4E5CCF03}"/>
              </a:ext>
            </a:extLst>
          </p:cNvPr>
          <p:cNvSpPr txBox="1"/>
          <p:nvPr/>
        </p:nvSpPr>
        <p:spPr>
          <a:xfrm>
            <a:off x="2514600" y="8724900"/>
            <a:ext cx="13716000" cy="75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ykate"/>
                <a:ea typeface="Marykate"/>
                <a:cs typeface="Marykate"/>
                <a:sym typeface="Marykate"/>
              </a:rPr>
              <a:t>PROTOCOLO FRENTE A MALTRATO ESCOLAR Y/O AGRESIÓN FÍSICA, PSICOLÓGICA Y SOCIAL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06613ABE-24AE-FE90-94DD-288A31068793}"/>
              </a:ext>
            </a:extLst>
          </p:cNvPr>
          <p:cNvSpPr/>
          <p:nvPr/>
        </p:nvSpPr>
        <p:spPr>
          <a:xfrm>
            <a:off x="8156222" y="5676900"/>
            <a:ext cx="1975556" cy="2469446"/>
          </a:xfrm>
          <a:custGeom>
            <a:avLst/>
            <a:gdLst/>
            <a:ahLst/>
            <a:cxnLst/>
            <a:rect l="l" t="t" r="r" b="b"/>
            <a:pathLst>
              <a:path w="1975556" h="2469446">
                <a:moveTo>
                  <a:pt x="0" y="0"/>
                </a:moveTo>
                <a:lnTo>
                  <a:pt x="1975556" y="0"/>
                </a:lnTo>
                <a:lnTo>
                  <a:pt x="1975556" y="2469445"/>
                </a:lnTo>
                <a:lnTo>
                  <a:pt x="0" y="2469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2265</Words>
  <Application>Microsoft Office PowerPoint</Application>
  <PresentationFormat>Personalizado</PresentationFormat>
  <Paragraphs>254</Paragraphs>
  <Slides>33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52" baseType="lpstr">
      <vt:lpstr>Flatory Slab Bold</vt:lpstr>
      <vt:lpstr>Abadi</vt:lpstr>
      <vt:lpstr>Calibri</vt:lpstr>
      <vt:lpstr>TT Hazelnuts</vt:lpstr>
      <vt:lpstr>Aptos</vt:lpstr>
      <vt:lpstr>Flatory Slab</vt:lpstr>
      <vt:lpstr>League Spartan</vt:lpstr>
      <vt:lpstr>Feeling Passionate</vt:lpstr>
      <vt:lpstr>Arial</vt:lpstr>
      <vt:lpstr>TT Hazelnuts Bold</vt:lpstr>
      <vt:lpstr>Montserrat</vt:lpstr>
      <vt:lpstr>Open Sans</vt:lpstr>
      <vt:lpstr>Marykate</vt:lpstr>
      <vt:lpstr>Times New Roman</vt:lpstr>
      <vt:lpstr>Wingdings</vt:lpstr>
      <vt:lpstr>Rubik Vinyl</vt:lpstr>
      <vt:lpstr>Canva Sans</vt:lpstr>
      <vt:lpstr>Canva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INFORMACIÓN RELEVANTE DE UTP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1ra reunión de apoderados(as) 2025</dc:title>
  <dc:creator>Doris</dc:creator>
  <cp:lastModifiedBy>Alumno</cp:lastModifiedBy>
  <cp:revision>9</cp:revision>
  <dcterms:created xsi:type="dcterms:W3CDTF">2006-08-16T00:00:00Z</dcterms:created>
  <dcterms:modified xsi:type="dcterms:W3CDTF">2025-05-06T15:29:20Z</dcterms:modified>
  <dc:identifier>DAGh8QFBvGg</dc:identifier>
</cp:coreProperties>
</file>